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315" r:id="rId4"/>
    <p:sldId id="310" r:id="rId5"/>
    <p:sldId id="301" r:id="rId6"/>
    <p:sldId id="311" r:id="rId7"/>
    <p:sldId id="312" r:id="rId8"/>
    <p:sldId id="316" r:id="rId9"/>
    <p:sldId id="314" r:id="rId10"/>
    <p:sldId id="303" r:id="rId11"/>
    <p:sldId id="304" r:id="rId12"/>
    <p:sldId id="305" r:id="rId13"/>
    <p:sldId id="313" r:id="rId14"/>
    <p:sldId id="318" r:id="rId15"/>
    <p:sldId id="307" r:id="rId16"/>
    <p:sldId id="324" r:id="rId17"/>
    <p:sldId id="327" r:id="rId18"/>
    <p:sldId id="326" r:id="rId19"/>
    <p:sldId id="322" r:id="rId20"/>
    <p:sldId id="320" r:id="rId21"/>
    <p:sldId id="321" r:id="rId22"/>
    <p:sldId id="325" r:id="rId23"/>
    <p:sldId id="308" r:id="rId24"/>
    <p:sldId id="331" r:id="rId25"/>
    <p:sldId id="332" r:id="rId26"/>
    <p:sldId id="329" r:id="rId27"/>
    <p:sldId id="330" r:id="rId28"/>
    <p:sldId id="309" r:id="rId29"/>
    <p:sldId id="319" r:id="rId30"/>
    <p:sldId id="317" r:id="rId31"/>
    <p:sldId id="302" r:id="rId32"/>
    <p:sldId id="340" r:id="rId33"/>
    <p:sldId id="342" r:id="rId34"/>
    <p:sldId id="341" r:id="rId35"/>
    <p:sldId id="343" r:id="rId36"/>
    <p:sldId id="323" r:id="rId37"/>
    <p:sldId id="334" r:id="rId38"/>
    <p:sldId id="336" r:id="rId39"/>
    <p:sldId id="337" r:id="rId40"/>
    <p:sldId id="339" r:id="rId41"/>
    <p:sldId id="344" r:id="rId42"/>
    <p:sldId id="345" r:id="rId43"/>
    <p:sldId id="346" r:id="rId44"/>
    <p:sldId id="347" r:id="rId45"/>
    <p:sldId id="348" r:id="rId46"/>
  </p:sldIdLst>
  <p:sldSz cx="12192000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66FF"/>
    <a:srgbClr val="150B40"/>
    <a:srgbClr val="C55A11"/>
    <a:srgbClr val="0C0F15"/>
    <a:srgbClr val="FFF2CC"/>
    <a:srgbClr val="FFFF99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92736" autoAdjust="0"/>
  </p:normalViewPr>
  <p:slideViewPr>
    <p:cSldViewPr snapToGrid="0">
      <p:cViewPr varScale="1">
        <p:scale>
          <a:sx n="99" d="100"/>
          <a:sy n="99" d="100"/>
        </p:scale>
        <p:origin x="9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EFB9D0-E642-430E-ACCB-ECB573D5210F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21E4C-24C5-451B-BCDF-8850DEC71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8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94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21E4C-24C5-451B-BCDF-8850DEC714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1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A802-7B85-7EB8-C7DC-7658F8BD0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Impact" panose="020B080603090205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25B33-B22D-03B1-FA9E-A5D97E2FEF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Impact" panose="020B080603090205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C6111-FB2D-C0EE-5105-6FBE15B0D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fld id="{C87F14AD-D836-415A-917E-74AB5015882A}" type="datetimeFigureOut">
              <a:rPr lang="en-US" smtClean="0"/>
              <a:pPr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70EC2-49A1-6937-DEA0-3731D845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0D66E-9F3F-F9A5-694F-A7E3664A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mpact" panose="020B0806030902050204" pitchFamily="34" charset="0"/>
              </a:defRPr>
            </a:lvl1pPr>
          </a:lstStyle>
          <a:p>
            <a:fld id="{BEBA4369-EA59-4746-9333-EA3155A297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1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1F70-E1AE-E16B-2CDD-D8189485B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4E2ED9-826E-DED1-E350-F71817C39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950C3-8923-8DC0-B96A-C5B1C0525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77B48-3B5D-8D7E-13E8-0BBC3470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A957C-55B4-E84A-174C-4FE85D86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6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99EA5-B0A7-909F-BF8B-11EA5DF05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88DAA-6A79-5D5C-EE2B-BE559DF38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834BA-F180-B5DF-73C7-E8C7DE753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DC31E-1509-26C9-A3E6-DDD5CAF7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B1916-3E28-B5F2-73D1-659D2A7E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EF41-AA43-ED9C-4C80-1FA7525B1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A17A1-6FCF-984E-53C1-6439BDE7E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CED56-93EC-3D51-C16E-73C4DDDA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7684B-E8D9-ABB3-726E-D85E7EAF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76219-0604-89DE-26F1-215A2018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98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474D-4F0B-1E07-33EA-46510EA6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C5B5F-3DA2-7B83-62CA-234617792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FD4F8-CC91-D1DB-7D58-3DD9D8EB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AF5B9-5754-5553-EC55-7858A801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7764D-7D10-97EF-9A7D-08B0BC45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0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31B3-7508-1298-6FC0-9A526400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850C-EFFE-9FA2-1BF6-5B306EB2E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0581C-F800-DF6B-EDC0-C29DE487F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4DE70-5328-12EA-1B3E-363F90956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94436-9676-208D-6782-717F5D52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D4710-8133-2D5C-6814-FF712272B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8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230A-D9B5-738E-479C-7E7DE1AA5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1B52-D675-1E5D-0E38-DBADC9BF7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0E5CA-2B9B-1574-094B-72322FF91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836C79-37A6-A721-D083-32F21C4D7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BDF3FD-B3F5-8236-3F4D-D6919FDCC6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DA17B2-A987-D063-83B0-A79116CFE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F1C46C-A9C6-4516-4911-419D1CDA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AD883E-6323-8ED7-66C4-4708CD69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12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B7D3-5448-963A-5DD0-44A03CDD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7DD16F-33EE-67DD-AF3D-AF51107E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6E6BB-A60C-09D2-9E81-78AD2A95A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617C-B9CC-5252-CD1B-B27082AED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7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B75A8-04C2-FDCF-0D49-9B064FF96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14812-72C1-22EB-EAD1-42910900E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F513A-D84A-3A60-FA52-6CEFB866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C24F-EFBF-9F2A-8BD0-807C7FC1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A4D4-A296-6B43-16A5-CA7A110D6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4DD88-20B3-CA73-B7C6-93963F231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6BC92-5F0D-BCFD-B103-BA68C88B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00429-C8A8-A69C-C9C6-60297ABC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5AFFCD-FB1B-4E7A-D0DF-7B5DB350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6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A7FE-B428-4459-71BD-0F916B56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A66A7A-F504-25C5-5A6E-D9456B2B03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E6346-0BAE-84A3-0630-495C49BFD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2F173-F798-5071-CE39-D04A29CA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F14AD-D836-415A-917E-74AB5015882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E6CAE-222A-37B1-F5A7-2299E4BC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2BC3D-755D-B4AC-4DC5-5D977BA3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8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BFF76-7D32-DA7B-91FB-4D9338BFF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8691D-C43B-AB27-FE10-3123FDE4E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E092-324D-1828-2D03-C1176A8EF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F14AD-D836-415A-917E-74AB5015882A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987AD-F336-11FD-56EA-D810AB07F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4FE6C-09A2-A6FC-72CD-5CE7036C3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A4369-EA59-4746-9333-EA3155A2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 Cond" panose="020B0506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nature.com/articles/d41586-023-02600-x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4.xml"/><Relationship Id="rId7" Type="http://schemas.openxmlformats.org/officeDocument/2006/relationships/image" Target="../media/image4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dtv.com/offbeat/hilarious-video-shows-cat-that-looks-like-a-dog-until-it-suddenly-moves-2690289" TargetMode="Externa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cience.org/doi/10.1126/science.aaf7894?adobe_mc=MCMID%3D81347138112965574520400031974676606521%7CMCORGID%3D242B6472541199F70A4C98A6%2540AdobeOrg%7CTS%3D1692913629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D2098212-5032-35C8-7C3E-7847688E6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DB0A9-291C-C850-3353-CBC2A2388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b="1" dirty="0" err="1">
                <a:latin typeface="+mj-lt"/>
              </a:rPr>
              <a:t>Aplicaciones</a:t>
            </a:r>
            <a:r>
              <a:rPr lang="en-US" sz="3100" b="1" dirty="0">
                <a:latin typeface="+mj-lt"/>
              </a:rPr>
              <a:t> de </a:t>
            </a:r>
            <a:r>
              <a:rPr lang="en-US" sz="3100" b="1" dirty="0" err="1">
                <a:latin typeface="+mj-lt"/>
              </a:rPr>
              <a:t>Inteligencia</a:t>
            </a:r>
            <a:r>
              <a:rPr lang="en-US" sz="3100" b="1" dirty="0">
                <a:latin typeface="+mj-lt"/>
              </a:rPr>
              <a:t> Artificial </a:t>
            </a:r>
            <a:r>
              <a:rPr lang="en-US" sz="3100" b="1" dirty="0" err="1">
                <a:latin typeface="+mj-lt"/>
              </a:rPr>
              <a:t>en</a:t>
            </a:r>
            <a:r>
              <a:rPr lang="en-US" sz="3100" b="1" dirty="0">
                <a:latin typeface="+mj-lt"/>
              </a:rPr>
              <a:t> Economía y </a:t>
            </a:r>
            <a:r>
              <a:rPr lang="en-US" sz="3100" b="1" dirty="0" err="1">
                <a:latin typeface="+mj-lt"/>
              </a:rPr>
              <a:t>Finanzas</a:t>
            </a:r>
            <a:endParaRPr lang="en-US" sz="3100" b="1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6126E-41DB-E43E-58ED-F762C15E6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3974" y="2434201"/>
            <a:ext cx="3586348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b="1" dirty="0">
                <a:latin typeface="+mn-lt"/>
              </a:rPr>
              <a:t>Rolando M. Gonzales Martinez</a:t>
            </a:r>
          </a:p>
          <a:p>
            <a:pPr algn="r"/>
            <a:r>
              <a:rPr lang="en-US" sz="2000" dirty="0">
                <a:latin typeface="+mn-lt"/>
              </a:rPr>
              <a:t>Royal Netherlands Academy of Art and Sciences</a:t>
            </a:r>
          </a:p>
          <a:p>
            <a:pPr algn="r"/>
            <a:r>
              <a:rPr lang="en-US" sz="2000" dirty="0">
                <a:latin typeface="+mn-lt"/>
              </a:rPr>
              <a:t>University of Groningen</a:t>
            </a:r>
          </a:p>
          <a:p>
            <a:pPr algn="r"/>
            <a:r>
              <a:rPr lang="en-US" sz="2000" dirty="0">
                <a:latin typeface="+mn-lt"/>
              </a:rPr>
              <a:t>The Netherlands</a:t>
            </a:r>
          </a:p>
        </p:txBody>
      </p:sp>
      <p:pic>
        <p:nvPicPr>
          <p:cNvPr id="6" name="Picture 5" descr="A logo with black text&#10;&#10;Description automatically generated">
            <a:extLst>
              <a:ext uri="{FF2B5EF4-FFF2-40B4-BE49-F238E27FC236}">
                <a16:creationId xmlns:a16="http://schemas.microsoft.com/office/drawing/2014/main" id="{9FA574DA-AD3B-69F5-F9FF-F88E001F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53" y="4559102"/>
            <a:ext cx="3268484" cy="122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44" y="143716"/>
            <a:ext cx="10515600" cy="1170078"/>
          </a:xfrm>
        </p:spPr>
        <p:txBody>
          <a:bodyPr/>
          <a:lstStyle/>
          <a:p>
            <a:r>
              <a:rPr lang="es-BO" dirty="0"/>
              <a:t>Línea de tiempo del aprendizaje profundo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1FAEA-1932-5F78-4150-A21D826E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1" cy="49398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A5D632-83EB-C8B9-CE31-3AE05DEC0DD5}"/>
              </a:ext>
            </a:extLst>
          </p:cNvPr>
          <p:cNvSpPr/>
          <p:nvPr/>
        </p:nvSpPr>
        <p:spPr>
          <a:xfrm>
            <a:off x="8008884" y="1690688"/>
            <a:ext cx="1051034" cy="1082312"/>
          </a:xfrm>
          <a:prstGeom prst="rect">
            <a:avLst/>
          </a:prstGeom>
          <a:noFill/>
          <a:ln w="285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D53BFD-9B67-1F21-76B2-631B055AE1BF}"/>
              </a:ext>
            </a:extLst>
          </p:cNvPr>
          <p:cNvSpPr txBox="1"/>
          <p:nvPr/>
        </p:nvSpPr>
        <p:spPr>
          <a:xfrm>
            <a:off x="6148552" y="1135118"/>
            <a:ext cx="49713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BO" sz="2800" dirty="0">
                <a:solidFill>
                  <a:srgbClr val="FF00FF"/>
                </a:solidFill>
              </a:rPr>
              <a:t>Breve cambio de paradigma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F20FA-059E-63A3-EB0A-E6A17C903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06"/>
          <a:stretch/>
        </p:blipFill>
        <p:spPr>
          <a:xfrm>
            <a:off x="4809437" y="1039213"/>
            <a:ext cx="1148601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93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C66FDDE-35BE-B313-58F0-3693A146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257" y="1791834"/>
            <a:ext cx="4075742" cy="3274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El “cerebro electrónico 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1D660-7871-5965-FEA1-A7C798216C64}"/>
              </a:ext>
            </a:extLst>
          </p:cNvPr>
          <p:cNvSpPr txBox="1"/>
          <p:nvPr/>
        </p:nvSpPr>
        <p:spPr>
          <a:xfrm>
            <a:off x="508001" y="1487449"/>
            <a:ext cx="6816823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McCulloch y Walter Pitts publicaron un </a:t>
            </a:r>
            <a:r>
              <a:rPr lang="es-ES" sz="2400" dirty="0" err="1"/>
              <a:t>paper</a:t>
            </a:r>
            <a:r>
              <a:rPr lang="es-ES" sz="2400" dirty="0"/>
              <a:t> titulado </a:t>
            </a:r>
            <a:r>
              <a:rPr lang="en-US" sz="2400" dirty="0"/>
              <a:t>“A Logical Calculus of the Ideas Immanent in Nervous Activity” (</a:t>
            </a:r>
            <a:r>
              <a:rPr lang="es-ES" sz="2400" dirty="0"/>
              <a:t>"Un cálculo lógico de las ideas inmanentes en la actividad nerviosa".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artículo presentó un modelo matemático de una red neuronal artificial simple y propuso que el cerebro funciona de manera similar a este modelo.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El modelo consistía en un conjunto de “neuronas” interconectadas que podían adoptar un estado binario (encendido o apagado) y que podían comunicarse entre sí a través de sinapsis.</a:t>
            </a:r>
            <a:endParaRPr lang="es-BO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91129-AB61-5C37-BE12-558408CD47BA}"/>
              </a:ext>
            </a:extLst>
          </p:cNvPr>
          <p:cNvSpPr txBox="1"/>
          <p:nvPr/>
        </p:nvSpPr>
        <p:spPr>
          <a:xfrm>
            <a:off x="7529997" y="5196606"/>
            <a:ext cx="42322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McCulloch, W. S., &amp; Pitts, W. (1943). A logical calculus of the ideas immanent in nervous activity. The bulletin of mathematical biophysics, 5, 115-133.</a:t>
            </a:r>
            <a:endParaRPr lang="es-BO" sz="1600" b="1" dirty="0"/>
          </a:p>
        </p:txBody>
      </p:sp>
    </p:spTree>
    <p:extLst>
      <p:ext uri="{BB962C8B-B14F-4D97-AF65-F5344CB8AC3E}">
        <p14:creationId xmlns:p14="http://schemas.microsoft.com/office/powerpoint/2010/main" val="3525939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El perceptrón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2C5EF-4670-78C3-FB89-854C9218459A}"/>
              </a:ext>
            </a:extLst>
          </p:cNvPr>
          <p:cNvSpPr txBox="1"/>
          <p:nvPr/>
        </p:nvSpPr>
        <p:spPr>
          <a:xfrm>
            <a:off x="323194" y="1490992"/>
            <a:ext cx="5667703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E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ropuesto por Frank Rosenblatt en 1957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odelo simple de red neuronal con una sola capa de neuronas de salida.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Diseñado para realizar tareas de clasificación binaria: dadas las entradas, el perceptrón decide si pertenecen a una clase o no.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Consiste en entradas (características), pesos y un umbral.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Cada entrada se multiplica por su peso correspondiente, y luego se suman todas estas multiplicaciones.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 la suma es mayor que el umbral, la neurona se activa y produce una salida; de lo contrario, no se activa. </a:t>
            </a:r>
            <a:endParaRPr lang="es-BO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ED956-99AF-1A11-908E-75C712913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0200"/>
            <a:ext cx="5995164" cy="3921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B39076-C90F-3F63-F4D7-0AD470F70DEB}"/>
              </a:ext>
            </a:extLst>
          </p:cNvPr>
          <p:cNvSpPr/>
          <p:nvPr/>
        </p:nvSpPr>
        <p:spPr>
          <a:xfrm>
            <a:off x="10136068" y="1204892"/>
            <a:ext cx="1394998" cy="650871"/>
          </a:xfrm>
          <a:prstGeom prst="rect">
            <a:avLst/>
          </a:prstGeom>
          <a:noFill/>
          <a:ln w="285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43082-7F73-3621-DA42-95577B10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69" y="4452036"/>
            <a:ext cx="3558848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1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Funciones de activación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52BC8-B7F0-AA78-5BF6-FBD75D512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41" y="1536684"/>
            <a:ext cx="5226446" cy="4824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7E464-B2EA-A467-B45E-BF7BBEDFBE7B}"/>
              </a:ext>
            </a:extLst>
          </p:cNvPr>
          <p:cNvSpPr txBox="1"/>
          <p:nvPr/>
        </p:nvSpPr>
        <p:spPr>
          <a:xfrm>
            <a:off x="372249" y="1468059"/>
            <a:ext cx="609760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400" dirty="0"/>
              <a:t>Permiten a las redes neuronales capturar relaciones y patrones complejos y no-lineales en los datos. Por ejemplo: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400" b="1" dirty="0"/>
              <a:t>Función Sigmoide: </a:t>
            </a:r>
            <a:r>
              <a:rPr lang="es-BO" sz="2400" dirty="0"/>
              <a:t>La función sigmoide (o función logística) transforma cualquier entrada en un valor en el rango de 0 a +1.</a:t>
            </a:r>
          </a:p>
          <a:p>
            <a:r>
              <a:rPr lang="es-BO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400" b="1" dirty="0"/>
              <a:t>Función Tangente hiperbólica: </a:t>
            </a:r>
            <a:r>
              <a:rPr lang="es-BO" sz="2400" dirty="0"/>
              <a:t>Similar a la función sigmoide, pero su rango de salida es de -1 a 1. </a:t>
            </a:r>
          </a:p>
        </p:txBody>
      </p:sp>
    </p:spTree>
    <p:extLst>
      <p:ext uri="{BB962C8B-B14F-4D97-AF65-F5344CB8AC3E}">
        <p14:creationId xmlns:p14="http://schemas.microsoft.com/office/powerpoint/2010/main" val="427725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El perceptrón multicapa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61E35-AE68-133C-28CE-E2DA9C37F146}"/>
              </a:ext>
            </a:extLst>
          </p:cNvPr>
          <p:cNvSpPr txBox="1"/>
          <p:nvPr/>
        </p:nvSpPr>
        <p:spPr>
          <a:xfrm>
            <a:off x="280016" y="1502688"/>
            <a:ext cx="4619243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Extensión del perceptrón </a:t>
            </a:r>
            <a:r>
              <a:rPr lang="es-ES" sz="1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unicapa</a:t>
            </a:r>
            <a:r>
              <a:rPr lang="es-ES" sz="1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en lugar de tener solo una capa de salida, el perceptrón multicapa consta de una o más capas ocultas entre la capa de entrada y la capa de salida. 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 capas ocultas en un perceptrón multicapa pueden contener muchas neuronas, y cada neurona en una capa está conectada con todas las neuronas de la capa anterior y la siguiente mediante conexiones ponderadas. 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proceso de propagar la información hacia adelante a través de la red se llama propagación hacia adelante (</a:t>
            </a:r>
            <a:r>
              <a:rPr lang="es-ES" sz="19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feedforward</a:t>
            </a:r>
            <a:r>
              <a:rPr lang="es-ES" sz="19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8338B-94F2-D7B0-2BC1-6AF7C016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68" y="1606351"/>
            <a:ext cx="6767146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22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Aprendizaje profundo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87AB4-D176-758A-F504-C0DB2A155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17" y="1482725"/>
            <a:ext cx="114204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05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Aprendizaje profundo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D4C62-D9C4-74C6-AE23-E2CC0E4F5B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3" t="19766"/>
          <a:stretch/>
        </p:blipFill>
        <p:spPr>
          <a:xfrm>
            <a:off x="5168460" y="2316866"/>
            <a:ext cx="5849662" cy="4365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9B03FA-9BB0-3C35-E598-03B4DEABBE2B}"/>
              </a:ext>
            </a:extLst>
          </p:cNvPr>
          <p:cNvSpPr txBox="1"/>
          <p:nvPr/>
        </p:nvSpPr>
        <p:spPr>
          <a:xfrm>
            <a:off x="838199" y="1371293"/>
            <a:ext cx="79785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aprendizaje profundo las capas múltiples de una red neuronal pueden expresarse como </a:t>
            </a:r>
            <a:r>
              <a:rPr lang="es-ES" sz="24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multiplicaciones de matrices</a:t>
            </a:r>
            <a:endParaRPr lang="es-BO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DA827-5FD2-A1C9-FE4E-1BEDA369DAD6}"/>
              </a:ext>
            </a:extLst>
          </p:cNvPr>
          <p:cNvSpPr txBox="1"/>
          <p:nvPr/>
        </p:nvSpPr>
        <p:spPr>
          <a:xfrm>
            <a:off x="1543744" y="3075057"/>
            <a:ext cx="3653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vector de entrada con </a:t>
            </a:r>
            <a:r>
              <a:rPr lang="es-ES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entradas</a:t>
            </a:r>
            <a:endParaRPr lang="es-BO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28981-C750-44C0-370F-EC4BA30AF823}"/>
              </a:ext>
            </a:extLst>
          </p:cNvPr>
          <p:cNvSpPr txBox="1"/>
          <p:nvPr/>
        </p:nvSpPr>
        <p:spPr>
          <a:xfrm>
            <a:off x="1587766" y="5295191"/>
            <a:ext cx="3653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grupo de </a:t>
            </a:r>
            <a:r>
              <a:rPr lang="es-ES" sz="2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vectores de entrada</a:t>
            </a:r>
            <a:endParaRPr lang="es-BO" sz="2000" b="1" dirty="0"/>
          </a:p>
        </p:txBody>
      </p:sp>
    </p:spTree>
    <p:extLst>
      <p:ext uri="{BB962C8B-B14F-4D97-AF65-F5344CB8AC3E}">
        <p14:creationId xmlns:p14="http://schemas.microsoft.com/office/powerpoint/2010/main" val="48401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49B03FA-9BB0-3C35-E598-03B4DEABBE2B}"/>
              </a:ext>
            </a:extLst>
          </p:cNvPr>
          <p:cNvSpPr txBox="1"/>
          <p:nvPr/>
        </p:nvSpPr>
        <p:spPr>
          <a:xfrm>
            <a:off x="571502" y="1647315"/>
            <a:ext cx="514176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ES" sz="2000" b="1" i="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aprendizaje profundo 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utilizan </a:t>
            </a:r>
            <a:r>
              <a:rPr lang="es-ES" sz="2000" b="0" i="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tensores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son generalizaciones de las matrices en algebra. </a:t>
            </a:r>
          </a:p>
          <a:p>
            <a:endParaRPr lang="es-ES" sz="2000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Matriz: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Estructura bidimensional que consta de filas y columnas.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matemáticas: cuadrícula de números o elementos organizados en filas y columnas.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Cada elemento en una matriz se identifica mediante dos índices: uno para la fila y otro para la columna.</a:t>
            </a:r>
          </a:p>
        </p:txBody>
      </p:sp>
      <p:pic>
        <p:nvPicPr>
          <p:cNvPr id="2050" name="Picture 2" descr="Machine Learning Basics : Scalars, Vectors, Matrices and Tensors">
            <a:extLst>
              <a:ext uri="{FF2B5EF4-FFF2-40B4-BE49-F238E27FC236}">
                <a16:creationId xmlns:a16="http://schemas.microsoft.com/office/drawing/2014/main" id="{7729626E-FB81-F477-419A-15773AC7D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14"/>
          <a:stretch/>
        </p:blipFill>
        <p:spPr bwMode="auto">
          <a:xfrm>
            <a:off x="6381750" y="1027906"/>
            <a:ext cx="4636943" cy="254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543277-7128-3F50-336E-1C5FD2BF8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3638771"/>
            <a:ext cx="4876798" cy="2729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2B846B-2F4C-F31B-4FF7-9701D4833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105579"/>
            <a:ext cx="10515600" cy="1325563"/>
          </a:xfrm>
        </p:spPr>
        <p:txBody>
          <a:bodyPr/>
          <a:lstStyle/>
          <a:p>
            <a:r>
              <a:rPr lang="es-BO" dirty="0"/>
              <a:t>Matrices y tensores</a:t>
            </a:r>
          </a:p>
        </p:txBody>
      </p:sp>
    </p:spTree>
    <p:extLst>
      <p:ext uri="{BB962C8B-B14F-4D97-AF65-F5344CB8AC3E}">
        <p14:creationId xmlns:p14="http://schemas.microsoft.com/office/powerpoint/2010/main" val="81800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95E28-E2B9-8A1F-A7DC-6BAE4233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920" y="3497364"/>
            <a:ext cx="6069256" cy="21518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105579"/>
            <a:ext cx="10515600" cy="1325563"/>
          </a:xfrm>
        </p:spPr>
        <p:txBody>
          <a:bodyPr/>
          <a:lstStyle/>
          <a:p>
            <a:r>
              <a:rPr lang="es-BO" dirty="0"/>
              <a:t>Matrices y tensores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B03FA-9BB0-3C35-E598-03B4DEABBE2B}"/>
              </a:ext>
            </a:extLst>
          </p:cNvPr>
          <p:cNvSpPr txBox="1"/>
          <p:nvPr/>
        </p:nvSpPr>
        <p:spPr>
          <a:xfrm>
            <a:off x="571501" y="1371293"/>
            <a:ext cx="5486400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ES" b="1" i="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aprendizaje profundo </a:t>
            </a: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utilizan </a:t>
            </a:r>
            <a:r>
              <a:rPr lang="es-ES" b="0" i="0" dirty="0">
                <a:solidFill>
                  <a:srgbClr val="FF00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tensores</a:t>
            </a: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son generalizaciones de las matrices en algebra. </a:t>
            </a:r>
          </a:p>
          <a:p>
            <a:endParaRPr lang="es-E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tensor es una generalización de una matriz en un espacio de dimensiones superior.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Puede tener cualquier número de dimensiones, lo que incluye matrices y escalares.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 tensor de rango 0 es un escalar (un número), un tensor de rango 1 es un vector, un tensor de rango 2 es una matriz, y así sucesivamente.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tensores se pueden usar para representar datos multidimensionales en muchas aplicaciones, como imágenes en visión por computadora, secuencias en procesamiento del lenguaje natural y volúmenes en datos tridimensionales.</a:t>
            </a:r>
          </a:p>
        </p:txBody>
      </p:sp>
      <p:pic>
        <p:nvPicPr>
          <p:cNvPr id="2050" name="Picture 2" descr="Machine Learning Basics : Scalars, Vectors, Matrices and Tensors">
            <a:extLst>
              <a:ext uri="{FF2B5EF4-FFF2-40B4-BE49-F238E27FC236}">
                <a16:creationId xmlns:a16="http://schemas.microsoft.com/office/drawing/2014/main" id="{7729626E-FB81-F477-419A-15773AC7D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9" y="1623940"/>
            <a:ext cx="5295899" cy="187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43F55-E737-2871-4519-E40B27829EB2}"/>
              </a:ext>
            </a:extLst>
          </p:cNvPr>
          <p:cNvSpPr txBox="1"/>
          <p:nvPr/>
        </p:nvSpPr>
        <p:spPr>
          <a:xfrm>
            <a:off x="5911176" y="550373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 operaciones en tensores son una generalización de las operaciones en matrices y también pueden incluir operaciones de reducción en dimensiones adicionales.</a:t>
            </a:r>
          </a:p>
        </p:txBody>
      </p:sp>
    </p:spTree>
    <p:extLst>
      <p:ext uri="{BB962C8B-B14F-4D97-AF65-F5344CB8AC3E}">
        <p14:creationId xmlns:p14="http://schemas.microsoft.com/office/powerpoint/2010/main" val="3738161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4DB1-9EB1-8E52-8B16-9DA0A89F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Librerías y ambientes de computación para el aprendizaje profundo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BA046-66A0-E181-CC46-71E38328B5A9}"/>
              </a:ext>
            </a:extLst>
          </p:cNvPr>
          <p:cNvSpPr txBox="1"/>
          <p:nvPr/>
        </p:nvSpPr>
        <p:spPr>
          <a:xfrm>
            <a:off x="838200" y="3861385"/>
            <a:ext cx="956670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Theano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permitía definir, optimizar y evaluar expresiones matemáticas que involucraban matrices multidimensionales, lo que lo hacía adecuado para la implementación de algoritmos de aprendizaje profundo.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 septiembre de 2017, el equipo detrás de </a:t>
            </a:r>
            <a:r>
              <a:rPr lang="es-ES" sz="20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Theano</a:t>
            </a:r>
            <a:r>
              <a:rPr lang="es-E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anunció que dejaría de mantener y desarrollar activamente la biblioteca.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partir de ese momento, </a:t>
            </a:r>
            <a:r>
              <a:rPr lang="es-ES" sz="20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s-E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 convirtió en una de las opciones más populares y sólidas para el desarrollo de aplicaciones de aprendizaje profundo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C3759-F409-DBCC-29B8-33A6854A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246" y="1979862"/>
            <a:ext cx="4130467" cy="1325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2890EC-1A60-3889-21AA-A75CB1F63B02}"/>
              </a:ext>
            </a:extLst>
          </p:cNvPr>
          <p:cNvSpPr txBox="1"/>
          <p:nvPr/>
        </p:nvSpPr>
        <p:spPr>
          <a:xfrm>
            <a:off x="838200" y="1768068"/>
            <a:ext cx="6097604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Theano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fue una librería de Python para cómputo numérico y desarrollo de modelos de aprendizaje profundo. </a:t>
            </a:r>
          </a:p>
          <a:p>
            <a:pPr>
              <a:spcAft>
                <a:spcPts val="600"/>
              </a:spcAf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Fue desarrollada por el Montreal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(MILA) en la Universidad de Montreal y se lanzó por primera vez en 2007. </a:t>
            </a:r>
          </a:p>
        </p:txBody>
      </p:sp>
    </p:spTree>
    <p:extLst>
      <p:ext uri="{BB962C8B-B14F-4D97-AF65-F5344CB8AC3E}">
        <p14:creationId xmlns:p14="http://schemas.microsoft.com/office/powerpoint/2010/main" val="61921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C5BD-2159-9D97-7CDC-2174DBCF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41742-0F00-9B16-0B06-A64294A77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915"/>
            <a:ext cx="10672482" cy="505596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Aft>
                <a:spcPts val="1200"/>
              </a:spcAft>
              <a:buNone/>
            </a:pP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Fundamentos de la inteligencia artificial (AI)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Herramientas y lenguajes de programación utilizados en la IA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Big Data e infraestructura de estimación e implementación de algoritmos de AI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Algoritmos generativos</a:t>
            </a:r>
            <a:br>
              <a:rPr lang="es-BO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</a:t>
            </a:r>
            <a:r>
              <a:rPr lang="es-BO" sz="3600" b="0" i="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Midjourney</a:t>
            </a:r>
            <a:r>
              <a:rPr lang="es-BO" sz="3600" b="0" i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DALL-E</a:t>
            </a:r>
            <a:br>
              <a:rPr lang="es-BO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</a:t>
            </a:r>
            <a:r>
              <a:rPr lang="es-BO" sz="3600" b="0" i="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 Aprendizaje automático (machine </a:t>
            </a:r>
            <a:r>
              <a:rPr lang="es-BO" sz="3600" b="0" i="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BO" sz="3600" dirty="0">
                <a:ea typeface="Calibri" panose="020F0502020204030204" pitchFamily="34" charset="0"/>
                <a:cs typeface="Times New Roman" panose="02020603050405020304" pitchFamily="18" charset="0"/>
              </a:rPr>
              <a:t>, ML</a:t>
            </a:r>
            <a:r>
              <a:rPr lang="es-BO" sz="3600" b="0" i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s-BO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Aprendizaje supervisado</a:t>
            </a:r>
            <a:br>
              <a:rPr lang="es-BO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Aprendizaje no supervisado</a:t>
            </a:r>
            <a:br>
              <a:rPr lang="es-BO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― Algoritmos de ML más comunes</a:t>
            </a:r>
            <a:br>
              <a:rPr lang="es-BO" sz="3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6. Deep </a:t>
            </a:r>
            <a:r>
              <a:rPr lang="es-BO" sz="3600" b="0" i="0" dirty="0" err="1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es-BO" sz="3600" b="0" i="0" dirty="0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(redes neuronales profundas)</a:t>
            </a:r>
            <a:br>
              <a:rPr lang="es-BO" sz="3600" dirty="0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BO" sz="3600" b="0" i="0" dirty="0">
                <a:solidFill>
                  <a:srgbClr val="FF00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7. Visión por computadora (CV)</a:t>
            </a:r>
            <a:endParaRPr lang="es-BO" sz="2900" dirty="0">
              <a:solidFill>
                <a:srgbClr val="FF00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s-BO" sz="3800" b="0" i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Aplicaciones en economía y finanzas</a:t>
            </a:r>
            <a:endParaRPr lang="en-US" sz="51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88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4DB1-9EB1-8E52-8B16-9DA0A89F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Librerías y ambientes de computación para el aprendizaje profundo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BA046-66A0-E181-CC46-71E38328B5A9}"/>
              </a:ext>
            </a:extLst>
          </p:cNvPr>
          <p:cNvSpPr txBox="1"/>
          <p:nvPr/>
        </p:nvSpPr>
        <p:spPr>
          <a:xfrm>
            <a:off x="590291" y="1669620"/>
            <a:ext cx="7167501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1" dirty="0" err="1"/>
              <a:t>TensorFlow</a:t>
            </a:r>
            <a:r>
              <a:rPr lang="es-ES" sz="2000" b="1" dirty="0"/>
              <a:t>: </a:t>
            </a:r>
            <a:r>
              <a:rPr lang="es-ES" sz="2000" dirty="0" err="1"/>
              <a:t>libreria</a:t>
            </a:r>
            <a:r>
              <a:rPr lang="es-ES" sz="2000" dirty="0"/>
              <a:t> de código abierto desarrollada principalmente por el equipo de investigación de inteligencia artificial de Google. 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 err="1"/>
              <a:t>TensorFlow</a:t>
            </a:r>
            <a:r>
              <a:rPr lang="es-ES" sz="2000" dirty="0"/>
              <a:t> permite construir y entrenar modelos de aprendizaje profundo en CPU, GPU y </a:t>
            </a:r>
            <a:r>
              <a:rPr lang="es-ES" sz="2000" b="1" dirty="0"/>
              <a:t>TPU (Tensor Processing </a:t>
            </a:r>
            <a:r>
              <a:rPr lang="es-ES" sz="2000" b="1" dirty="0" err="1"/>
              <a:t>Unit</a:t>
            </a:r>
            <a:r>
              <a:rPr lang="es-ES" sz="2000" b="1" dirty="0"/>
              <a:t>)</a:t>
            </a:r>
            <a:r>
              <a:rPr lang="es-ES" sz="2000" dirty="0"/>
              <a:t>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dirty="0" err="1"/>
              <a:t>TensorFlow</a:t>
            </a:r>
            <a:r>
              <a:rPr lang="es-ES" sz="2000" dirty="0"/>
              <a:t> permite la paralelización durante la optimización, lo que hace que </a:t>
            </a:r>
            <a:r>
              <a:rPr lang="es-ES" sz="2000" dirty="0" err="1"/>
              <a:t>TensorFlow</a:t>
            </a:r>
            <a:r>
              <a:rPr lang="es-ES" sz="2000" dirty="0"/>
              <a:t> sea eficiente para trabajar con modelos de aprendizaje profundo.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F1B1F-7E49-473A-F3B9-8749756D4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213" y="4627600"/>
            <a:ext cx="1817624" cy="1943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86B1F-9659-74C3-171C-D65859A76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4" b="5324"/>
          <a:stretch/>
        </p:blipFill>
        <p:spPr>
          <a:xfrm>
            <a:off x="590291" y="4492292"/>
            <a:ext cx="4988983" cy="2213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312AB2-2208-EB9E-58CA-1FB70F4D5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777" y="1359419"/>
            <a:ext cx="4032404" cy="53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13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4DB1-9EB1-8E52-8B16-9DA0A89F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Librerías y ambientes de computación para el aprendizaje profundo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BA046-66A0-E181-CC46-71E38328B5A9}"/>
              </a:ext>
            </a:extLst>
          </p:cNvPr>
          <p:cNvSpPr txBox="1"/>
          <p:nvPr/>
        </p:nvSpPr>
        <p:spPr>
          <a:xfrm>
            <a:off x="311327" y="1660783"/>
            <a:ext cx="7013498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Algunas de las características y componentes clave de </a:t>
            </a:r>
            <a:r>
              <a:rPr lang="es-ES" dirty="0" err="1"/>
              <a:t>TensorFlow</a:t>
            </a:r>
            <a:r>
              <a:rPr lang="es-ES" dirty="0"/>
              <a:t> incluyen: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Tensor: </a:t>
            </a:r>
            <a:r>
              <a:rPr lang="es-ES" dirty="0"/>
              <a:t>Arreglo multidimensional que puede representar datos, operaciones intermedias y resultados en el proceso de entrenamiento de un modelo.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Grafo Computacional: </a:t>
            </a:r>
            <a:r>
              <a:rPr lang="es-ES" dirty="0"/>
              <a:t>que representa el flujo de datos y operaciones del modelo que permite una optimización y ejecución eficiente en diferentes dispositivos de hardware.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1" dirty="0" err="1"/>
              <a:t>APIs</a:t>
            </a:r>
            <a:r>
              <a:rPr lang="es-ES" b="1" dirty="0"/>
              <a:t> (Interfaz de Programación de Aplicaciones, por sus siglas en inglés): </a:t>
            </a:r>
            <a:r>
              <a:rPr lang="es-ES" dirty="0" err="1"/>
              <a:t>TensorFlow</a:t>
            </a:r>
            <a:r>
              <a:rPr lang="es-ES" dirty="0"/>
              <a:t> ofrece </a:t>
            </a:r>
            <a:r>
              <a:rPr lang="es-ES" dirty="0" err="1"/>
              <a:t>APIs</a:t>
            </a:r>
            <a:r>
              <a:rPr lang="es-ES" dirty="0"/>
              <a:t> como </a:t>
            </a:r>
            <a:r>
              <a:rPr lang="es-ES" dirty="0" err="1"/>
              <a:t>Keras</a:t>
            </a:r>
            <a:r>
              <a:rPr lang="es-ES" dirty="0"/>
              <a:t> para construir rápidamente modelos.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Despliegue en Producción: </a:t>
            </a:r>
            <a:r>
              <a:rPr lang="es-ES" dirty="0" err="1"/>
              <a:t>TensorFlow</a:t>
            </a:r>
            <a:r>
              <a:rPr lang="es-ES" dirty="0"/>
              <a:t> ofrece herramientas y técnicas para convertir modelos entrenados en aplicaciones y servicios en producción.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b="1" dirty="0"/>
              <a:t>Comunidad Activa: </a:t>
            </a:r>
            <a:r>
              <a:rPr lang="es-ES" dirty="0"/>
              <a:t>Dado que </a:t>
            </a:r>
            <a:r>
              <a:rPr lang="es-ES" dirty="0" err="1"/>
              <a:t>TensorFlow</a:t>
            </a:r>
            <a:r>
              <a:rPr lang="es-ES" dirty="0"/>
              <a:t> es de código abierto, cuenta con una comunidad activa de desarrolladores, lo que lleva a mejoras continuas, recursos educativos y solución de problemas.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8C55D-FB79-5498-9F7B-BAF0AF735428}"/>
              </a:ext>
            </a:extLst>
          </p:cNvPr>
          <p:cNvSpPr txBox="1"/>
          <p:nvPr/>
        </p:nvSpPr>
        <p:spPr>
          <a:xfrm>
            <a:off x="7102678" y="3037996"/>
            <a:ext cx="4602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 una librería de aprendizaje profundo de código abierto escrita en Python. </a:t>
            </a:r>
            <a:endParaRPr lang="es-B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AFD34A-B530-5D84-2F4B-C562DB79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051" y="1450029"/>
            <a:ext cx="4663844" cy="1684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C284A-B66B-3DBC-BB05-175C07DD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78" y="4135210"/>
            <a:ext cx="3508577" cy="23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64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14DB1-9EB1-8E52-8B16-9DA0A89F0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Librerías y ambientes de computación para el aprendizaje profundo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57EF9F-BD1D-5C4D-F368-EBB8CC007CF5}"/>
              </a:ext>
            </a:extLst>
          </p:cNvPr>
          <p:cNvSpPr txBox="1"/>
          <p:nvPr/>
        </p:nvSpPr>
        <p:spPr>
          <a:xfrm>
            <a:off x="564079" y="2663727"/>
            <a:ext cx="1126597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Utiliza tensores, de forma similar a las matrices numéricas multidimensionales utilizadas en el álgebra lineal. Estos tensores son la base para la construcción de modelos de aprendizaje profundo.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Autograd</a:t>
            </a: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tiene un sistema de diferenciación automática llamado "</a:t>
            </a:r>
            <a:r>
              <a:rPr lang="es-E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Autograd</a:t>
            </a: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que realiza cálculos de derivadas automáticamente para permitir la optimización de modelos mediante el descenso de gradiente.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Módulos de red neuronal: </a:t>
            </a:r>
            <a:r>
              <a:rPr lang="es-E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tiene una variedad de módulos predefinidos para construir diferentes tipos de capas y arquitecturas de redes neuronales.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Carga de datos eficiente para grandes conjuntos de datos.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Soporte para GPU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Amplia comunidad y documentación: </a:t>
            </a:r>
            <a:r>
              <a:rPr lang="es-E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tiene una comunidad activa y una documentación sólida que facilita el aprendizaje y el desarrollo.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s-E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 ha utilizado en procesamiento del lenguaje natural hasta la visión por computadora y la investigación en inteligencia artificial. </a:t>
            </a:r>
            <a:endParaRPr lang="es-BO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4AB317-F4AD-03E6-9280-2794EC8E6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1" t="38833" r="10500" b="39667"/>
          <a:stretch/>
        </p:blipFill>
        <p:spPr>
          <a:xfrm>
            <a:off x="7334250" y="1500188"/>
            <a:ext cx="4019550" cy="11008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4636FA-D745-6451-322C-13EC5434A604}"/>
              </a:ext>
            </a:extLst>
          </p:cNvPr>
          <p:cNvSpPr txBox="1"/>
          <p:nvPr/>
        </p:nvSpPr>
        <p:spPr>
          <a:xfrm>
            <a:off x="923925" y="18540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librería de aprendizaje profundo de código abierto desarrollada por </a:t>
            </a:r>
            <a:r>
              <a:rPr lang="es-E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Facebook's</a:t>
            </a: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AI </a:t>
            </a:r>
            <a:r>
              <a:rPr lang="es-E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s-E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(FAIR). </a:t>
            </a:r>
          </a:p>
        </p:txBody>
      </p:sp>
    </p:spTree>
    <p:extLst>
      <p:ext uri="{BB962C8B-B14F-4D97-AF65-F5344CB8AC3E}">
        <p14:creationId xmlns:p14="http://schemas.microsoft.com/office/powerpoint/2010/main" val="2406958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Aplicaciones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19E59-DEEA-C32A-5E88-0190757EDD45}"/>
              </a:ext>
            </a:extLst>
          </p:cNvPr>
          <p:cNvSpPr txBox="1"/>
          <p:nvPr/>
        </p:nvSpPr>
        <p:spPr>
          <a:xfrm>
            <a:off x="838200" y="1544445"/>
            <a:ext cx="106285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BO" sz="2400" b="1" dirty="0"/>
              <a:t>Visión por computadora:</a:t>
            </a:r>
            <a:r>
              <a:rPr lang="es-BO" sz="2400" dirty="0"/>
              <a:t> Clasificación de imágenes, detección de objetos, segmentación semántica, entre otros.</a:t>
            </a:r>
          </a:p>
          <a:p>
            <a:pPr marL="457200" indent="-457200">
              <a:buFont typeface="+mj-lt"/>
              <a:buAutoNum type="arabicPeriod"/>
            </a:pPr>
            <a:r>
              <a:rPr lang="es-BO" sz="2400" b="1" dirty="0"/>
              <a:t>Procesamiento de lenguaje natural:</a:t>
            </a:r>
            <a:r>
              <a:rPr lang="es-BO" sz="2400" dirty="0"/>
              <a:t> Traducción automática, generación de texto, análisis de sentimientos, </a:t>
            </a:r>
            <a:r>
              <a:rPr lang="es-BO" sz="2400" dirty="0" err="1"/>
              <a:t>chatbots</a:t>
            </a:r>
            <a:r>
              <a:rPr lang="es-BO" sz="2400" dirty="0"/>
              <a:t>, etc.</a:t>
            </a:r>
          </a:p>
          <a:p>
            <a:pPr marL="457200" indent="-457200">
              <a:buFont typeface="+mj-lt"/>
              <a:buAutoNum type="arabicPeriod"/>
            </a:pPr>
            <a:r>
              <a:rPr lang="es-BO" sz="2400" b="1" dirty="0"/>
              <a:t>Reconocimiento de voz:</a:t>
            </a:r>
            <a:r>
              <a:rPr lang="es-BO" sz="2400" dirty="0"/>
              <a:t> Transformar el habla en texto o viceversa.</a:t>
            </a:r>
          </a:p>
          <a:p>
            <a:pPr marL="457200" indent="-457200">
              <a:buFont typeface="+mj-lt"/>
              <a:buAutoNum type="arabicPeriod"/>
            </a:pPr>
            <a:r>
              <a:rPr lang="es-BO" sz="2400" b="1" dirty="0"/>
              <a:t>Juegos y robótica:</a:t>
            </a:r>
            <a:r>
              <a:rPr lang="es-BO" sz="2400" dirty="0"/>
              <a:t> Control de agentes en entornos complejos y toma de decisiones en juegos.</a:t>
            </a:r>
          </a:p>
          <a:p>
            <a:pPr marL="457200" indent="-457200">
              <a:buFont typeface="+mj-lt"/>
              <a:buAutoNum type="arabicPeriod"/>
            </a:pPr>
            <a:r>
              <a:rPr lang="es-BO" sz="2400" b="1" dirty="0"/>
              <a:t>Ciencias de datos:</a:t>
            </a:r>
            <a:r>
              <a:rPr lang="es-BO" sz="2400" dirty="0"/>
              <a:t> Análisis de datos masivos para descubrir patrones y relaciones.</a:t>
            </a:r>
          </a:p>
          <a:p>
            <a:endParaRPr lang="es-BO" sz="2400" dirty="0"/>
          </a:p>
          <a:p>
            <a:r>
              <a:rPr lang="es-BO" sz="2400" dirty="0"/>
              <a:t>El aprendizaje requiere una cantidad considerable de datos de entrenamiento y recursos computacionales para su entrenamiento eficaz.</a:t>
            </a:r>
          </a:p>
        </p:txBody>
      </p:sp>
    </p:spTree>
    <p:extLst>
      <p:ext uri="{BB962C8B-B14F-4D97-AF65-F5344CB8AC3E}">
        <p14:creationId xmlns:p14="http://schemas.microsoft.com/office/powerpoint/2010/main" val="896165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/>
          <a:lstStyle/>
          <a:p>
            <a:r>
              <a:rPr lang="es-BO" dirty="0"/>
              <a:t>Aplicaciones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0E880-0DD1-0290-7004-4A5B50C46606}"/>
              </a:ext>
            </a:extLst>
          </p:cNvPr>
          <p:cNvSpPr txBox="1"/>
          <p:nvPr/>
        </p:nvSpPr>
        <p:spPr>
          <a:xfrm>
            <a:off x="561975" y="1474570"/>
            <a:ext cx="452437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Comparan modelos de machine </a:t>
            </a:r>
            <a:r>
              <a:rPr lang="es-E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modelos de aprendizaje profundo (Deep </a:t>
            </a:r>
            <a:r>
              <a:rPr lang="es-E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DL)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DL aumenta la precisión de la clasificación y ofrece una forma sólida de crear una herramienta de alerta temprana que los bancos centrales pueden utilizar para ajustar tempranamente su política monetaria, a fin de garantizar la estabilidad financiera.</a:t>
            </a:r>
            <a:endParaRPr lang="es-ES" sz="20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867BD-894C-932B-D387-0D974FCB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06" y="1076108"/>
            <a:ext cx="6782388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51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/>
          <a:lstStyle/>
          <a:p>
            <a:r>
              <a:rPr lang="es-BO" dirty="0"/>
              <a:t>Aplicaciones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9908F-0EC5-1219-C0F3-063E25E3E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7471"/>
            <a:ext cx="5162550" cy="5055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87D85-DCAF-F2C8-AD72-B1A75954D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913" y="1131514"/>
            <a:ext cx="6241011" cy="1920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228737-59B4-8C38-6B9F-ACAE1D1AE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628" y="4202400"/>
            <a:ext cx="6272419" cy="19203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461A83-7B60-9A45-C610-4CD208CBFA78}"/>
              </a:ext>
            </a:extLst>
          </p:cNvPr>
          <p:cNvSpPr/>
          <p:nvPr/>
        </p:nvSpPr>
        <p:spPr>
          <a:xfrm>
            <a:off x="10658475" y="2268252"/>
            <a:ext cx="924449" cy="1160748"/>
          </a:xfrm>
          <a:prstGeom prst="rect">
            <a:avLst/>
          </a:prstGeom>
          <a:noFill/>
          <a:ln w="285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46AA1D-29E8-7E2E-F11A-6E016B1BAD81}"/>
              </a:ext>
            </a:extLst>
          </p:cNvPr>
          <p:cNvSpPr/>
          <p:nvPr/>
        </p:nvSpPr>
        <p:spPr>
          <a:xfrm>
            <a:off x="10658474" y="5332126"/>
            <a:ext cx="924449" cy="1160748"/>
          </a:xfrm>
          <a:prstGeom prst="rect">
            <a:avLst/>
          </a:prstGeom>
          <a:noFill/>
          <a:ln w="285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72586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/>
          <a:lstStyle/>
          <a:p>
            <a:r>
              <a:rPr lang="es-BO" dirty="0"/>
              <a:t>Aplicaciones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B0CA2-0BDF-5AF1-36F5-2378F6080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67"/>
          <a:stretch/>
        </p:blipFill>
        <p:spPr>
          <a:xfrm>
            <a:off x="5385886" y="476251"/>
            <a:ext cx="6408418" cy="5876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E0E880-0DD1-0290-7004-4A5B50C46606}"/>
              </a:ext>
            </a:extLst>
          </p:cNvPr>
          <p:cNvSpPr txBox="1"/>
          <p:nvPr/>
        </p:nvSpPr>
        <p:spPr>
          <a:xfrm>
            <a:off x="561975" y="1474570"/>
            <a:ext cx="45243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Comparo modelos de machine </a:t>
            </a:r>
            <a:r>
              <a:rPr lang="es-E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 modelos de aprendizaje profundo (Deep </a:t>
            </a:r>
            <a:r>
              <a:rPr lang="es-E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Objetivo: evaluar si Deep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produce resultados más precisos en el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pre-screening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del cáncer de mama.</a:t>
            </a:r>
          </a:p>
          <a:p>
            <a:pPr marL="171450" indent="-1714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Importante desde una perspectiva social y económica: la detección temprana del cáncer reduce la mortalidad y los costos de tratamiento, aumentando las probabilidades de recuperación de las mujeres.</a:t>
            </a:r>
          </a:p>
        </p:txBody>
      </p:sp>
    </p:spTree>
    <p:extLst>
      <p:ext uri="{BB962C8B-B14F-4D97-AF65-F5344CB8AC3E}">
        <p14:creationId xmlns:p14="http://schemas.microsoft.com/office/powerpoint/2010/main" val="3671689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/>
          <a:lstStyle/>
          <a:p>
            <a:r>
              <a:rPr lang="es-BO" dirty="0"/>
              <a:t>Aplicaciones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9450E-2567-FD8B-41AD-3AB2430C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441448"/>
            <a:ext cx="5069597" cy="505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474832-30EE-0E82-FA6A-48D4C6FE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447" y="37032"/>
            <a:ext cx="5774445" cy="313301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4CC3F38-C7A7-F0F4-6457-3F9CF4F2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56" y="3273424"/>
            <a:ext cx="34004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C3CB2E-EA34-D782-2984-759B05FD2BF2}"/>
              </a:ext>
            </a:extLst>
          </p:cNvPr>
          <p:cNvSpPr/>
          <p:nvPr/>
        </p:nvSpPr>
        <p:spPr>
          <a:xfrm>
            <a:off x="5503275" y="365127"/>
            <a:ext cx="6150391" cy="387348"/>
          </a:xfrm>
          <a:prstGeom prst="rect">
            <a:avLst/>
          </a:prstGeom>
          <a:noFill/>
          <a:ln w="285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83228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BO" dirty="0"/>
              <a:t>Estado del arte en aprendizaje profundo: conferencia de Deep </a:t>
            </a:r>
            <a:r>
              <a:rPr lang="es-BO" dirty="0" err="1"/>
              <a:t>learning</a:t>
            </a:r>
            <a:r>
              <a:rPr lang="es-BO" dirty="0"/>
              <a:t> en el círculo polar ártico en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9CDEF-D2BC-4876-CD0B-22BEA1FA8C3B}"/>
              </a:ext>
            </a:extLst>
          </p:cNvPr>
          <p:cNvSpPr txBox="1"/>
          <p:nvPr/>
        </p:nvSpPr>
        <p:spPr>
          <a:xfrm>
            <a:off x="484757" y="1931097"/>
            <a:ext cx="49853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2400" dirty="0"/>
              <a:t>Por ejemplo, Mihaela van </a:t>
            </a:r>
            <a:r>
              <a:rPr lang="es-BO" sz="2400" dirty="0" err="1"/>
              <a:t>der</a:t>
            </a:r>
            <a:r>
              <a:rPr lang="es-BO" sz="2400" dirty="0"/>
              <a:t> Schaar: profesora de machine </a:t>
            </a:r>
            <a:r>
              <a:rPr lang="es-BO" sz="2400" dirty="0" err="1"/>
              <a:t>learning</a:t>
            </a:r>
            <a:r>
              <a:rPr lang="es-BO" sz="2400" dirty="0"/>
              <a:t> e inteligencia en la Universidad de Cambridge y miembro del Instituto Alan Turing de Londres.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08838-24E2-7709-E594-E88DA00E0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229" y="1415233"/>
            <a:ext cx="6126014" cy="3242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F86A9-DA62-70A5-FF46-371DBF670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2" y="3957407"/>
            <a:ext cx="6573268" cy="253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48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97E2-1B21-3205-7ADD-B72D3CEC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RNA y </a:t>
            </a:r>
            <a:r>
              <a:rPr lang="es-BO" dirty="0" err="1"/>
              <a:t>deep</a:t>
            </a:r>
            <a:r>
              <a:rPr lang="es-BO" dirty="0"/>
              <a:t> </a:t>
            </a:r>
            <a:r>
              <a:rPr lang="es-BO" dirty="0" err="1"/>
              <a:t>learning</a:t>
            </a:r>
            <a:r>
              <a:rPr lang="es-BO" dirty="0"/>
              <a:t> </a:t>
            </a:r>
            <a:r>
              <a:rPr lang="es-BO" dirty="0">
                <a:solidFill>
                  <a:srgbClr val="FF00FF"/>
                </a:solidFill>
              </a:rPr>
              <a:t>no son </a:t>
            </a:r>
            <a:r>
              <a:rPr lang="es-BO" dirty="0"/>
              <a:t>modelos del cerebro humano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70461-5888-0190-E1A9-45DF58292F7B}"/>
              </a:ext>
            </a:extLst>
          </p:cNvPr>
          <p:cNvSpPr txBox="1"/>
          <p:nvPr/>
        </p:nvSpPr>
        <p:spPr>
          <a:xfrm>
            <a:off x="661737" y="1690688"/>
            <a:ext cx="553934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RNA y DL están inspirados en el funcionamiento del cerebro, pero no buscan replicarlo o emularlo.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BO" sz="2400" dirty="0"/>
              <a:t>Proyectos que buscan emular el cerebro humano: El proyecto de neurociencia EBRAINS de la Comisión Europea.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63802-6055-E82C-6F76-86BECC1D4E94}"/>
              </a:ext>
            </a:extLst>
          </p:cNvPr>
          <p:cNvSpPr txBox="1"/>
          <p:nvPr/>
        </p:nvSpPr>
        <p:spPr>
          <a:xfrm>
            <a:off x="6571648" y="1389759"/>
            <a:ext cx="5074921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Europe spent €600 million to recreate the human brain in a computer. How did it go?</a:t>
            </a:r>
          </a:p>
          <a:p>
            <a:r>
              <a:rPr lang="en-US" sz="2000" b="1" dirty="0"/>
              <a:t>Nature, 22 de Agosto</a:t>
            </a:r>
          </a:p>
          <a:p>
            <a:r>
              <a:rPr lang="en-US" sz="1600" b="1" dirty="0">
                <a:hlinkClick r:id="rId2"/>
              </a:rPr>
              <a:t>https://www.nature.com/articles/d41586-023-02600-x</a:t>
            </a:r>
            <a:r>
              <a:rPr lang="en-US" sz="1600" b="1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2BDBC-9C0A-5F4A-86A5-05610C44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32" y="2783780"/>
            <a:ext cx="4878931" cy="3319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50915-7A5A-F3FC-4067-CCAAA71F38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5826" y="4285038"/>
            <a:ext cx="3553916" cy="2207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F1A0BE-D7C4-5AD3-FAF2-9C684966ED17}"/>
              </a:ext>
            </a:extLst>
          </p:cNvPr>
          <p:cNvSpPr txBox="1"/>
          <p:nvPr/>
        </p:nvSpPr>
        <p:spPr>
          <a:xfrm>
            <a:off x="286353" y="4285038"/>
            <a:ext cx="32653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s-BO" sz="2400" dirty="0"/>
              <a:t>Un proyecto de EBRAINS: </a:t>
            </a:r>
            <a:r>
              <a:rPr lang="es-BO" sz="2400" dirty="0">
                <a:solidFill>
                  <a:srgbClr val="FF00FF"/>
                </a:solidFill>
              </a:rPr>
              <a:t>Virtual </a:t>
            </a:r>
            <a:r>
              <a:rPr lang="es-BO" sz="2400" dirty="0" err="1">
                <a:solidFill>
                  <a:srgbClr val="FF00FF"/>
                </a:solidFill>
              </a:rPr>
              <a:t>Brain</a:t>
            </a:r>
            <a:r>
              <a:rPr lang="es-BO" sz="2400" dirty="0">
                <a:solidFill>
                  <a:srgbClr val="FF00FF"/>
                </a:solidFill>
              </a:rPr>
              <a:t> Twin </a:t>
            </a:r>
            <a:r>
              <a:rPr lang="es-BO" sz="2400" dirty="0"/>
              <a:t>para el tratamiento personalizado de Trastornos Psiquiátricos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23824-603D-199D-85DB-08FCA9D17DC6}"/>
              </a:ext>
            </a:extLst>
          </p:cNvPr>
          <p:cNvSpPr txBox="1"/>
          <p:nvPr/>
        </p:nvSpPr>
        <p:spPr>
          <a:xfrm>
            <a:off x="6651332" y="6102860"/>
            <a:ext cx="49952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/>
              <a:t>Reconstrucción digital de un circuito de neuronas del lóbulo temporal de un cerebro humano</a:t>
            </a:r>
            <a:endParaRPr lang="es-BO" sz="1000" dirty="0"/>
          </a:p>
        </p:txBody>
      </p:sp>
    </p:spTree>
    <p:extLst>
      <p:ext uri="{BB962C8B-B14F-4D97-AF65-F5344CB8AC3E}">
        <p14:creationId xmlns:p14="http://schemas.microsoft.com/office/powerpoint/2010/main" val="144217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Rectangle 307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AE2703-3D55-19F5-17F6-9364938EC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0" r="-1" b="25606"/>
          <a:stretch/>
        </p:blipFill>
        <p:spPr bwMode="auto">
          <a:xfrm>
            <a:off x="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C752BF-983C-8FDF-6095-1DB1E8909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10757"/>
            <a:ext cx="9144000" cy="26748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300" dirty="0" err="1">
                <a:solidFill>
                  <a:schemeClr val="bg1">
                    <a:lumMod val="95000"/>
                  </a:schemeClr>
                </a:solidFill>
              </a:rPr>
              <a:t>Aprendizaje</a:t>
            </a:r>
            <a:r>
              <a:rPr lang="en-US" sz="7300" dirty="0">
                <a:solidFill>
                  <a:schemeClr val="bg1">
                    <a:lumMod val="95000"/>
                  </a:schemeClr>
                </a:solidFill>
              </a:rPr>
              <a:t> profundo</a:t>
            </a:r>
            <a:br>
              <a:rPr lang="en-US" sz="73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7300" dirty="0">
                <a:solidFill>
                  <a:schemeClr val="bg1">
                    <a:lumMod val="95000"/>
                  </a:schemeClr>
                </a:solidFill>
              </a:rPr>
              <a:t>Deep learning</a:t>
            </a:r>
            <a:endParaRPr lang="en-US" sz="51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308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C7527-84B4-D0C7-AFB9-E4B5F9E51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23" b="100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D254A-3171-3DDF-88D9-BC6D0A59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65" y="-1"/>
            <a:ext cx="6526924" cy="21125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s-419" sz="6600" dirty="0">
                <a:solidFill>
                  <a:schemeClr val="tx1">
                    <a:lumMod val="95000"/>
                  </a:schemeClr>
                </a:solidFill>
              </a:rPr>
              <a:t>Visión por </a:t>
            </a:r>
            <a:r>
              <a:rPr lang="es-419" sz="7200" dirty="0">
                <a:solidFill>
                  <a:schemeClr val="tx1">
                    <a:lumMod val="95000"/>
                  </a:schemeClr>
                </a:solidFill>
              </a:rPr>
              <a:t>computadora</a:t>
            </a:r>
            <a:endParaRPr lang="es-419" sz="6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598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C56062-27C0-F8C5-5F7F-743AA672F6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1" r="3203" b="9998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2C3AAE8-95FA-3573-8B6B-7FC9E6C111D8}"/>
              </a:ext>
            </a:extLst>
          </p:cNvPr>
          <p:cNvSpPr txBox="1">
            <a:spLocks/>
          </p:cNvSpPr>
          <p:nvPr/>
        </p:nvSpPr>
        <p:spPr>
          <a:xfrm>
            <a:off x="371094" y="843534"/>
            <a:ext cx="3438144" cy="1442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Impact" panose="020B0806030902050204" pitchFamily="34" charset="0"/>
                <a:ea typeface="+mj-ea"/>
                <a:cs typeface="+mj-cs"/>
              </a:defRPr>
            </a:lvl1pPr>
          </a:lstStyle>
          <a:p>
            <a:r>
              <a:rPr lang="es-BO" sz="2800">
                <a:solidFill>
                  <a:srgbClr val="C55A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Visión por computadora</a:t>
            </a:r>
            <a:br>
              <a:rPr lang="es-BO" sz="2800">
                <a:solidFill>
                  <a:srgbClr val="C55A1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BO" sz="2800">
                <a:solidFill>
                  <a:srgbClr val="C55A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(Computer vision)</a:t>
            </a:r>
            <a:endParaRPr lang="es-BO" sz="2800" dirty="0">
              <a:solidFill>
                <a:srgbClr val="C55A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F72CA2-6957-BEEA-5B60-2ED593DA7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4684383" cy="3749421"/>
          </a:xfrm>
        </p:spPr>
        <p:txBody>
          <a:bodyPr anchor="t">
            <a:normAutofit/>
          </a:bodyPr>
          <a:lstStyle/>
          <a:p>
            <a:r>
              <a:rPr lang="es-ES">
                <a:solidFill>
                  <a:schemeClr val="bg1"/>
                </a:solidFill>
              </a:rPr>
              <a:t>Campo de la IA que implica hacer que una máquina "vea". </a:t>
            </a:r>
          </a:p>
          <a:p>
            <a:r>
              <a:rPr lang="es-ES">
                <a:solidFill>
                  <a:schemeClr val="bg1"/>
                </a:solidFill>
              </a:rPr>
              <a:t>Esta tecnología utiliza una cámara y una computadora en lugar del ojo humano para identificar, rastrear y medir objetivos para su posterior procesamiento de imágenes.</a:t>
            </a:r>
            <a:endParaRPr lang="es-B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14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682A-5817-6135-80CB-7724AF8C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 visual de los seres humanos</a:t>
            </a:r>
            <a:endParaRPr lang="es-B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793E6-9B97-3B3A-F6A4-E2461D42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7500"/>
            <a:ext cx="4821149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55C7F6-159E-5677-A018-9D747A199527}"/>
              </a:ext>
            </a:extLst>
          </p:cNvPr>
          <p:cNvSpPr/>
          <p:nvPr/>
        </p:nvSpPr>
        <p:spPr>
          <a:xfrm>
            <a:off x="1581150" y="5480052"/>
            <a:ext cx="3810000" cy="1012823"/>
          </a:xfrm>
          <a:prstGeom prst="rect">
            <a:avLst/>
          </a:prstGeom>
          <a:noFill/>
          <a:ln w="285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rgbClr val="FF00FF"/>
              </a:solidFill>
            </a:endParaRPr>
          </a:p>
          <a:p>
            <a:pPr algn="ctr"/>
            <a:r>
              <a:rPr lang="es-BO" dirty="0">
                <a:solidFill>
                  <a:srgbClr val="FF00FF"/>
                </a:solidFill>
              </a:rPr>
              <a:t>Corteza visual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7D096D-6FC3-D0FA-700D-31AFB7E6A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68" y="1965383"/>
            <a:ext cx="1737074" cy="31019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62463F-0C90-6CA7-E069-17A4F946ED7A}"/>
              </a:ext>
            </a:extLst>
          </p:cNvPr>
          <p:cNvSpPr/>
          <p:nvPr/>
        </p:nvSpPr>
        <p:spPr>
          <a:xfrm>
            <a:off x="7115175" y="3124200"/>
            <a:ext cx="609600" cy="5143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rgbClr val="FF00FF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C06EA8-96F9-3E44-745C-5526AFEB678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724775" y="2324100"/>
            <a:ext cx="1543050" cy="10572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BA60DF-F17C-725D-38DE-8B4A17C9FAAE}"/>
              </a:ext>
            </a:extLst>
          </p:cNvPr>
          <p:cNvCxnSpPr>
            <a:cxnSpLocks/>
          </p:cNvCxnSpPr>
          <p:nvPr/>
        </p:nvCxnSpPr>
        <p:spPr>
          <a:xfrm>
            <a:off x="7724775" y="3476626"/>
            <a:ext cx="1543050" cy="4429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64E24-3DC5-235A-B9E6-6F413607899E}"/>
              </a:ext>
            </a:extLst>
          </p:cNvPr>
          <p:cNvSpPr/>
          <p:nvPr/>
        </p:nvSpPr>
        <p:spPr>
          <a:xfrm>
            <a:off x="523875" y="1429545"/>
            <a:ext cx="5232857" cy="2980530"/>
          </a:xfrm>
          <a:prstGeom prst="rect">
            <a:avLst/>
          </a:prstGeom>
          <a:noFill/>
          <a:ln w="285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BO" dirty="0">
              <a:solidFill>
                <a:srgbClr val="FF00FF"/>
              </a:solidFill>
            </a:endParaRPr>
          </a:p>
          <a:p>
            <a:r>
              <a:rPr lang="es-BO" dirty="0">
                <a:solidFill>
                  <a:srgbClr val="FF00FF"/>
                </a:solidFill>
              </a:rPr>
              <a:t>Inputs</a:t>
            </a:r>
          </a:p>
          <a:p>
            <a:endParaRPr lang="es-BO" dirty="0">
              <a:solidFill>
                <a:srgbClr val="FF00FF"/>
              </a:solidFill>
            </a:endParaRPr>
          </a:p>
          <a:p>
            <a:endParaRPr lang="es-BO" dirty="0">
              <a:solidFill>
                <a:srgbClr val="FF00FF"/>
              </a:solidFill>
            </a:endParaRPr>
          </a:p>
          <a:p>
            <a:endParaRPr lang="es-BO" dirty="0">
              <a:solidFill>
                <a:srgbClr val="FF00FF"/>
              </a:solidFill>
            </a:endParaRPr>
          </a:p>
          <a:p>
            <a:endParaRPr lang="es-BO" dirty="0">
              <a:solidFill>
                <a:srgbClr val="FF00FF"/>
              </a:solidFill>
            </a:endParaRPr>
          </a:p>
          <a:p>
            <a:endParaRPr lang="es-BO" dirty="0">
              <a:solidFill>
                <a:srgbClr val="FF00FF"/>
              </a:solidFill>
            </a:endParaRPr>
          </a:p>
          <a:p>
            <a:endParaRPr lang="es-BO" dirty="0">
              <a:solidFill>
                <a:srgbClr val="FF00FF"/>
              </a:solidFill>
            </a:endParaRPr>
          </a:p>
          <a:p>
            <a:endParaRPr lang="es-BO" dirty="0">
              <a:solidFill>
                <a:srgbClr val="FF00FF"/>
              </a:solidFill>
            </a:endParaRPr>
          </a:p>
          <a:p>
            <a:endParaRPr lang="es-BO" dirty="0">
              <a:solidFill>
                <a:srgbClr val="FF00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E60A7-9481-D447-E76C-ED3CA37D9FF2}"/>
              </a:ext>
            </a:extLst>
          </p:cNvPr>
          <p:cNvSpPr txBox="1"/>
          <p:nvPr/>
        </p:nvSpPr>
        <p:spPr>
          <a:xfrm>
            <a:off x="9191625" y="1919615"/>
            <a:ext cx="1468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3200" dirty="0">
                <a:solidFill>
                  <a:srgbClr val="FF0000"/>
                </a:solidFill>
              </a:rPr>
              <a:t>¿Perro?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90AA19-2B1A-EA3D-5627-8CCD5ECE2F5E}"/>
              </a:ext>
            </a:extLst>
          </p:cNvPr>
          <p:cNvSpPr txBox="1"/>
          <p:nvPr/>
        </p:nvSpPr>
        <p:spPr>
          <a:xfrm>
            <a:off x="9267825" y="3627149"/>
            <a:ext cx="1369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3200" dirty="0">
                <a:solidFill>
                  <a:srgbClr val="FF0000"/>
                </a:solidFill>
              </a:rPr>
              <a:t>¿Gato?</a:t>
            </a:r>
          </a:p>
        </p:txBody>
      </p:sp>
    </p:spTree>
    <p:extLst>
      <p:ext uri="{BB962C8B-B14F-4D97-AF65-F5344CB8AC3E}">
        <p14:creationId xmlns:p14="http://schemas.microsoft.com/office/powerpoint/2010/main" val="752239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678F5-E1C7-2F3F-32F4-DA55ED5730A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23C12-B516-8785-4B2C-58273BA6B5CB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40400F-77D3-4CFB-BE94-C90A94DB4D1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BO" sz="3600" b="1">
                <a:solidFill>
                  <a:srgbClr val="5B5B5B"/>
                </a:solidFill>
              </a:rPr>
              <a:t>¿Perro o gato?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E9A2DE-1240-399D-713A-C5FC4C6054C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 sz="1400">
                <a:solidFill>
                  <a:srgbClr val="5B5B5B"/>
                </a:solidFill>
              </a:rPr>
              <a:t> Start presenting to display the poll results on this slide.</a:t>
            </a:r>
            <a:endParaRPr lang="es-BO" sz="1400">
              <a:solidFill>
                <a:srgbClr val="5B5B5B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669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682A-5817-6135-80CB-7724AF8C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 visual de los seres humanos</a:t>
            </a:r>
            <a:endParaRPr lang="es-B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793E6-9B97-3B3A-F6A4-E2461D422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7500"/>
            <a:ext cx="4821149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55C7F6-159E-5677-A018-9D747A199527}"/>
              </a:ext>
            </a:extLst>
          </p:cNvPr>
          <p:cNvSpPr/>
          <p:nvPr/>
        </p:nvSpPr>
        <p:spPr>
          <a:xfrm>
            <a:off x="1581150" y="5480052"/>
            <a:ext cx="3810000" cy="1012823"/>
          </a:xfrm>
          <a:prstGeom prst="rect">
            <a:avLst/>
          </a:prstGeom>
          <a:noFill/>
          <a:ln w="285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rgbClr val="FF00FF"/>
              </a:solidFill>
            </a:endParaRPr>
          </a:p>
          <a:p>
            <a:pPr algn="ctr"/>
            <a:r>
              <a:rPr lang="es-BO" dirty="0">
                <a:solidFill>
                  <a:srgbClr val="FF00FF"/>
                </a:solidFill>
              </a:rPr>
              <a:t>Corteza 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9827C-53AC-2E10-420D-3D78A3879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27" t="37583" r="12661" b="12692"/>
          <a:stretch/>
        </p:blipFill>
        <p:spPr>
          <a:xfrm>
            <a:off x="6844560" y="1457325"/>
            <a:ext cx="4414740" cy="37782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12373E-B1A1-18BF-1CC3-B7568BF43392}"/>
              </a:ext>
            </a:extLst>
          </p:cNvPr>
          <p:cNvSpPr/>
          <p:nvPr/>
        </p:nvSpPr>
        <p:spPr>
          <a:xfrm>
            <a:off x="8553450" y="2497930"/>
            <a:ext cx="1276349" cy="1087439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 dirty="0">
              <a:solidFill>
                <a:srgbClr val="FF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2F42D-0D6C-81EB-4276-102B797C71BD}"/>
              </a:ext>
            </a:extLst>
          </p:cNvPr>
          <p:cNvSpPr txBox="1"/>
          <p:nvPr/>
        </p:nvSpPr>
        <p:spPr>
          <a:xfrm>
            <a:off x="6828300" y="5328446"/>
            <a:ext cx="47266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>
                <a:hlinkClick r:id="rId5"/>
              </a:rPr>
              <a:t>https://www.ndtv.com/offbeat/hilarious-video-shows-cat-that-looks-like-a-dog-until-it-suddenly-moves-2690289</a:t>
            </a:r>
            <a:r>
              <a:rPr lang="es-B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7237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682A-5817-6135-80CB-7724AF8C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 visual de la inteligencia artificial</a:t>
            </a:r>
            <a:endParaRPr lang="es-B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4B286-84CA-488F-1236-84F4A5E6BD09}"/>
              </a:ext>
            </a:extLst>
          </p:cNvPr>
          <p:cNvSpPr txBox="1"/>
          <p:nvPr/>
        </p:nvSpPr>
        <p:spPr>
          <a:xfrm>
            <a:off x="596344" y="1690688"/>
            <a:ext cx="4341337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200" dirty="0"/>
              <a:t>Para enseñar a un algoritmo cómo reconocer objetos en imágenes, se entrena un algoritmo con millones de imágenes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200" dirty="0"/>
              <a:t>Se utiliza un tipo específico de red neuronal artificial: una </a:t>
            </a:r>
            <a:r>
              <a:rPr lang="es-BO" sz="2200" dirty="0">
                <a:solidFill>
                  <a:srgbClr val="FF00FF"/>
                </a:solidFill>
              </a:rPr>
              <a:t>red neuronal convolucional profunda</a:t>
            </a:r>
            <a:r>
              <a:rPr lang="es-BO" sz="22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200" dirty="0"/>
              <a:t>Su nombre proviene de una de las operaciones más importantes de la red: la </a:t>
            </a:r>
            <a:r>
              <a:rPr lang="es-BO" sz="2200" b="1" dirty="0"/>
              <a:t>convolución</a:t>
            </a:r>
            <a:r>
              <a:rPr lang="es-BO" sz="2200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BE3C4D-32C3-C994-3E1E-DA283AD08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681" y="1690688"/>
            <a:ext cx="6787166" cy="45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29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682A-5817-6135-80CB-7724AF8C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Redes neuronales convolucionales profundas</a:t>
            </a:r>
            <a:endParaRPr lang="es-B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353A-C59B-BBCA-937F-1CA4A75D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Arquitectura de redes neuronales artificiales diseñadas específicamente para el procesamiento de datos en forma de imágenes. </a:t>
            </a:r>
          </a:p>
          <a:p>
            <a:pPr marL="0" indent="0">
              <a:buNone/>
            </a:pPr>
            <a:r>
              <a:rPr lang="es-ES" dirty="0"/>
              <a:t>Altamente efectivas en tareas de visión por computadora, como el reconocimiento de objetos, la detección de objetos o la segmentación de imágenes.</a:t>
            </a:r>
            <a:endParaRPr lang="es-B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8A90A-9CF0-18A0-3D35-51CFF7BE2720}"/>
              </a:ext>
            </a:extLst>
          </p:cNvPr>
          <p:cNvSpPr txBox="1"/>
          <p:nvPr/>
        </p:nvSpPr>
        <p:spPr>
          <a:xfrm>
            <a:off x="6638925" y="5444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dirty="0"/>
              <a:t>https://arxiv.org/pdf/1506.01497v3.pdf</a:t>
            </a:r>
          </a:p>
        </p:txBody>
      </p:sp>
      <p:pic>
        <p:nvPicPr>
          <p:cNvPr id="11266" name="Picture 2" descr="Tt7D3r-a6nllpazQndXk2GibSjW2X6NOarO6">
            <a:extLst>
              <a:ext uri="{FF2B5EF4-FFF2-40B4-BE49-F238E27FC236}">
                <a16:creationId xmlns:a16="http://schemas.microsoft.com/office/drawing/2014/main" id="{830E4647-6E05-1461-B222-B8CD0B8B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1295399"/>
            <a:ext cx="52959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672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2682A-5817-6135-80CB-7724AF8C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Redes neuronales convolucionales profundas</a:t>
            </a:r>
            <a:endParaRPr lang="es-B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17393-F8A2-735B-F39A-AB76DB581352}"/>
              </a:ext>
            </a:extLst>
          </p:cNvPr>
          <p:cNvSpPr txBox="1"/>
          <p:nvPr/>
        </p:nvSpPr>
        <p:spPr>
          <a:xfrm>
            <a:off x="504824" y="1900238"/>
            <a:ext cx="495300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000" b="1" dirty="0"/>
              <a:t>Convolución: </a:t>
            </a:r>
            <a:r>
              <a:rPr lang="es-BO" sz="2000" dirty="0"/>
              <a:t>La convolución es una operación matemática que implica extraer características locales de una imagen. Cada filtro captura patrones específicos, como bordes, texturas o formas.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000" b="1" dirty="0"/>
              <a:t>Profundidad: </a:t>
            </a:r>
            <a:r>
              <a:rPr lang="es-BO" sz="2000" dirty="0"/>
              <a:t>La profundidad se refiere a la cantidad de capas en la 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B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BO" sz="2000" b="1" dirty="0" err="1"/>
              <a:t>Pooling</a:t>
            </a:r>
            <a:r>
              <a:rPr lang="es-BO" sz="2000" b="1" dirty="0"/>
              <a:t>: </a:t>
            </a:r>
            <a:r>
              <a:rPr lang="es-BO" sz="2000" dirty="0"/>
              <a:t>Las capas de </a:t>
            </a:r>
            <a:r>
              <a:rPr lang="es-BO" sz="2000" dirty="0" err="1"/>
              <a:t>pooling</a:t>
            </a:r>
            <a:r>
              <a:rPr lang="es-BO" sz="2000" dirty="0"/>
              <a:t> reducen la dimensionalidad de las características, lo que permite una representación más compacta y más fácil de computar (</a:t>
            </a:r>
            <a:r>
              <a:rPr lang="es-BO" sz="2000" dirty="0" err="1"/>
              <a:t>max</a:t>
            </a:r>
            <a:r>
              <a:rPr lang="es-BO" sz="2000" dirty="0"/>
              <a:t> </a:t>
            </a:r>
            <a:r>
              <a:rPr lang="es-BO" sz="2000" dirty="0" err="1"/>
              <a:t>pooling</a:t>
            </a:r>
            <a:r>
              <a:rPr lang="es-BO" sz="2000" dirty="0"/>
              <a:t>, </a:t>
            </a:r>
            <a:r>
              <a:rPr lang="es-BO" sz="2000" dirty="0" err="1"/>
              <a:t>average</a:t>
            </a:r>
            <a:r>
              <a:rPr lang="es-BO" sz="2000" dirty="0"/>
              <a:t> </a:t>
            </a:r>
            <a:r>
              <a:rPr lang="es-BO" sz="2000" dirty="0" err="1"/>
              <a:t>pooling</a:t>
            </a:r>
            <a:r>
              <a:rPr lang="es-BO" sz="2000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C043B-7246-46E1-0F29-A81309A7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292" y="2176343"/>
            <a:ext cx="6107889" cy="327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0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NN for Deep Learning | Convolutional Neural Networks">
            <a:extLst>
              <a:ext uri="{FF2B5EF4-FFF2-40B4-BE49-F238E27FC236}">
                <a16:creationId xmlns:a16="http://schemas.microsoft.com/office/drawing/2014/main" id="{639D78EA-38B4-7F6A-8CEC-D688284F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919288"/>
            <a:ext cx="9998756" cy="376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D476F6-E3D8-2AE6-8103-8C82F392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Redes neuronales convolucionales profundas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2441787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9D476F6-E3D8-2AE6-8103-8C82F392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Redes neuronales convolucionales profundas</a:t>
            </a:r>
            <a:endParaRPr lang="es-BO" dirty="0"/>
          </a:p>
        </p:txBody>
      </p:sp>
      <p:pic>
        <p:nvPicPr>
          <p:cNvPr id="8194" name="Picture 2" descr="RGB image | Computer vision | CNN">
            <a:extLst>
              <a:ext uri="{FF2B5EF4-FFF2-40B4-BE49-F238E27FC236}">
                <a16:creationId xmlns:a16="http://schemas.microsoft.com/office/drawing/2014/main" id="{4FBAA4CD-7978-8B93-3D39-21A6DBF06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905000"/>
            <a:ext cx="607695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9900DA-C839-7823-04DE-D39D89E4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4077126"/>
            <a:ext cx="4869602" cy="241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776DB3-6EFE-A99B-421E-E1042C832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648" y="1230916"/>
            <a:ext cx="4869602" cy="21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6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ECF056-F79B-D7F7-8E75-EF12C6AB84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54"/>
          <a:stretch/>
        </p:blipFill>
        <p:spPr>
          <a:xfrm>
            <a:off x="5085251" y="927486"/>
            <a:ext cx="6759507" cy="5003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8" y="396656"/>
            <a:ext cx="10515600" cy="1325563"/>
          </a:xfrm>
        </p:spPr>
        <p:txBody>
          <a:bodyPr/>
          <a:lstStyle/>
          <a:p>
            <a:r>
              <a:rPr lang="es-BO" dirty="0"/>
              <a:t>Neuronas (biológicas)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907BC-B3DD-6CB1-59BD-105066D004F5}"/>
              </a:ext>
            </a:extLst>
          </p:cNvPr>
          <p:cNvSpPr txBox="1"/>
          <p:nvPr/>
        </p:nvSpPr>
        <p:spPr>
          <a:xfrm>
            <a:off x="525518" y="1467754"/>
            <a:ext cx="486628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Neuronas: </a:t>
            </a:r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células del sistema nervioso que transmiten y procesan señales para coordinar organismos biológicos.</a:t>
            </a:r>
          </a:p>
          <a:p>
            <a:pPr>
              <a:spcAft>
                <a:spcPts val="600"/>
              </a:spcAft>
            </a:pPr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n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euronas son procesadores de información: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Las </a:t>
            </a:r>
            <a:r>
              <a:rPr lang="es-E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dendritas </a:t>
            </a:r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canal de entrada de información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2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soma</a:t>
            </a:r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el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órgano de cómputo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 </a:t>
            </a:r>
            <a:r>
              <a:rPr lang="es-E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axón </a:t>
            </a:r>
            <a:r>
              <a:rPr lang="es-ES" sz="24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 el canal de salida de la información</a:t>
            </a:r>
            <a:r>
              <a:rPr lang="es-ES" sz="24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B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60992-F7DC-2144-B8DC-F0178D8694C3}"/>
              </a:ext>
            </a:extLst>
          </p:cNvPr>
          <p:cNvSpPr/>
          <p:nvPr/>
        </p:nvSpPr>
        <p:spPr>
          <a:xfrm>
            <a:off x="10300138" y="2522484"/>
            <a:ext cx="1544620" cy="2396358"/>
          </a:xfrm>
          <a:prstGeom prst="rect">
            <a:avLst/>
          </a:prstGeom>
          <a:noFill/>
          <a:ln w="285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8105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9D476F6-E3D8-2AE6-8103-8C82F3926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Redes neuronales convolucionales profundas</a:t>
            </a:r>
            <a:endParaRPr lang="es-BO" dirty="0"/>
          </a:p>
        </p:txBody>
      </p:sp>
      <p:pic>
        <p:nvPicPr>
          <p:cNvPr id="10242" name="Picture 2" descr="ConvNet layer classification | deep learning">
            <a:extLst>
              <a:ext uri="{FF2B5EF4-FFF2-40B4-BE49-F238E27FC236}">
                <a16:creationId xmlns:a16="http://schemas.microsoft.com/office/drawing/2014/main" id="{5FE42E2E-B9A8-28C1-C0F9-26B5DBF50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276" y="1690688"/>
            <a:ext cx="5700474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D8A8AF-EB88-AC40-0336-D2FE4758C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2132806"/>
            <a:ext cx="6852740" cy="35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69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/>
          <a:lstStyle/>
          <a:p>
            <a:r>
              <a:rPr lang="es-BO" dirty="0"/>
              <a:t>Aplicaciones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1593F-0A2C-D05F-DAF0-8C7EC1B4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066" y="476251"/>
            <a:ext cx="7346317" cy="4846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BE2CFC-A9AB-C524-3ACB-380CDC838363}"/>
              </a:ext>
            </a:extLst>
          </p:cNvPr>
          <p:cNvSpPr txBox="1"/>
          <p:nvPr/>
        </p:nvSpPr>
        <p:spPr>
          <a:xfrm>
            <a:off x="838200" y="1285876"/>
            <a:ext cx="343852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Es necesario tener datos confiables sobre la pobreza para el análisis económico y la formulación de políticas regionales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El artículo utiliza </a:t>
            </a:r>
            <a:r>
              <a:rPr lang="es-ES" sz="2000" dirty="0">
                <a:solidFill>
                  <a:srgbClr val="FF00FF"/>
                </a:solidFill>
              </a:rPr>
              <a:t>redes neuronales convolucionales profundas</a:t>
            </a:r>
            <a:r>
              <a:rPr lang="es-ES" sz="2000" dirty="0"/>
              <a:t> para estimar el nivel de pobreza a partir de imágenes satelitales.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Los resultados se comparan con indicadores económicos tradicionales de pobreza. </a:t>
            </a:r>
            <a:endParaRPr lang="es-BO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C651B-60F0-B226-15DE-DB3E8662B93B}"/>
              </a:ext>
            </a:extLst>
          </p:cNvPr>
          <p:cNvSpPr txBox="1"/>
          <p:nvPr/>
        </p:nvSpPr>
        <p:spPr>
          <a:xfrm>
            <a:off x="5114924" y="5618796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Y., Wu, P., Zhou, G., Li, Y., &amp; Bai, B. (2020). Combining residual neural networks and feature pyramid networks to estimate poverty using multisource remote sensing data.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Journal of Selected Topics in Applied Earth Observations and Remote Sensing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13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553-565.</a:t>
            </a:r>
            <a:endParaRPr lang="es-BO" sz="1400" dirty="0"/>
          </a:p>
        </p:txBody>
      </p:sp>
    </p:spTree>
    <p:extLst>
      <p:ext uri="{BB962C8B-B14F-4D97-AF65-F5344CB8AC3E}">
        <p14:creationId xmlns:p14="http://schemas.microsoft.com/office/powerpoint/2010/main" val="1454360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/>
          <a:lstStyle/>
          <a:p>
            <a:r>
              <a:rPr lang="es-BO" dirty="0"/>
              <a:t>Aplicaciones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C651B-60F0-B226-15DE-DB3E8662B93B}"/>
              </a:ext>
            </a:extLst>
          </p:cNvPr>
          <p:cNvSpPr txBox="1"/>
          <p:nvPr/>
        </p:nvSpPr>
        <p:spPr>
          <a:xfrm>
            <a:off x="2390775" y="5800882"/>
            <a:ext cx="87820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Tan, Y., Wu, P., Zhou, G., Li, Y., &amp; Bai, B. (2020). Combining residual neural networks and feature pyramid networks to estimate poverty using multisource remote sensing data.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Journal of Selected Topics in Applied Earth Observations and Remote Sensing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13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553-565.</a:t>
            </a:r>
            <a:endParaRPr lang="es-BO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09D48-F28A-5A29-A02C-CE3E2022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5236"/>
            <a:ext cx="5890770" cy="2827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A13FB-9034-733B-213E-BFAC450C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12" y="1192810"/>
            <a:ext cx="5486875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31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/>
          <a:lstStyle/>
          <a:p>
            <a:r>
              <a:rPr lang="es-BO" dirty="0"/>
              <a:t>Aplicaciones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510A8-C626-3673-CC95-F917A0796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47801"/>
            <a:ext cx="8420100" cy="4736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829BA9-7BEF-357A-1E97-766D5E69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0" y="1447801"/>
            <a:ext cx="3193057" cy="48162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46229F-B394-2CF8-0346-55469AF01664}"/>
              </a:ext>
            </a:extLst>
          </p:cNvPr>
          <p:cNvCxnSpPr>
            <a:cxnSpLocks/>
          </p:cNvCxnSpPr>
          <p:nvPr/>
        </p:nvCxnSpPr>
        <p:spPr>
          <a:xfrm flipH="1">
            <a:off x="4562475" y="3448050"/>
            <a:ext cx="5410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353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0750"/>
          </a:xfrm>
        </p:spPr>
        <p:txBody>
          <a:bodyPr/>
          <a:lstStyle/>
          <a:p>
            <a:r>
              <a:rPr lang="es-BO" dirty="0"/>
              <a:t>Aplicaciones</a:t>
            </a:r>
          </a:p>
        </p:txBody>
      </p:sp>
      <p:pic>
        <p:nvPicPr>
          <p:cNvPr id="3" name="Imagen 14">
            <a:extLst>
              <a:ext uri="{FF2B5EF4-FFF2-40B4-BE49-F238E27FC236}">
                <a16:creationId xmlns:a16="http://schemas.microsoft.com/office/drawing/2014/main" id="{9F5E0882-D104-D58D-7D06-ACE6FDCD68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9189" y="1466850"/>
            <a:ext cx="4656203" cy="5111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37FD85-C0BC-56B7-828D-42B3C007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392" y="365126"/>
            <a:ext cx="5967726" cy="5303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375C50-C35C-06CC-7781-AE9F914DEAE0}"/>
              </a:ext>
            </a:extLst>
          </p:cNvPr>
          <p:cNvSpPr txBox="1"/>
          <p:nvPr/>
        </p:nvSpPr>
        <p:spPr>
          <a:xfrm>
            <a:off x="5876925" y="5754210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1400" dirty="0">
                <a:hlinkClick r:id="rId4"/>
              </a:rPr>
              <a:t>https://www.science.org/doi/10.1126/science.aaf7894?adobe_mc=MCMID%3D81347138112965574520400031974676606521%7CMCORGID%3D242B6472541199F70A4C98A6%2540AdobeOrg%7CTS%3D1692913629</a:t>
            </a:r>
            <a:r>
              <a:rPr lang="es-BO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7233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9F44-65E9-6867-E3D0-655AE3F74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9624461" cy="1325563"/>
          </a:xfrm>
        </p:spPr>
        <p:txBody>
          <a:bodyPr>
            <a:normAutofit fontScale="90000"/>
          </a:bodyPr>
          <a:lstStyle/>
          <a:p>
            <a:r>
              <a:rPr lang="es-BO" dirty="0"/>
              <a:t>Práctica  con redes neuronales profundas en </a:t>
            </a:r>
            <a:r>
              <a:rPr lang="es-BO" dirty="0">
                <a:solidFill>
                  <a:srgbClr val="FF00FF"/>
                </a:solidFill>
              </a:rPr>
              <a:t>R</a:t>
            </a:r>
            <a:r>
              <a:rPr lang="es-BO" dirty="0"/>
              <a:t>: reconociendo números manuscritos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6F911-56A1-39D3-69AD-D93110E90210}"/>
              </a:ext>
            </a:extLst>
          </p:cNvPr>
          <p:cNvSpPr txBox="1"/>
          <p:nvPr/>
        </p:nvSpPr>
        <p:spPr>
          <a:xfrm>
            <a:off x="940869" y="2010961"/>
            <a:ext cx="515513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Cargar la librería </a:t>
            </a:r>
            <a:r>
              <a:rPr lang="es-ES" sz="2000" dirty="0" err="1"/>
              <a:t>Keras</a:t>
            </a: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Cargar los datos MINST (</a:t>
            </a:r>
            <a:r>
              <a:rPr lang="es-ES" sz="2000" dirty="0" err="1"/>
              <a:t>Modified</a:t>
            </a:r>
            <a:r>
              <a:rPr lang="es-ES" sz="2000" dirty="0"/>
              <a:t> </a:t>
            </a:r>
            <a:r>
              <a:rPr lang="es-ES" sz="2000" dirty="0" err="1"/>
              <a:t>National</a:t>
            </a:r>
            <a:r>
              <a:rPr lang="es-ES" sz="2000" dirty="0"/>
              <a:t> </a:t>
            </a:r>
            <a:r>
              <a:rPr lang="es-ES" sz="2000" dirty="0" err="1"/>
              <a:t>Institute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Standards</a:t>
            </a:r>
            <a:r>
              <a:rPr lang="es-ES" sz="2000" dirty="0"/>
              <a:t> and </a:t>
            </a:r>
            <a:r>
              <a:rPr lang="es-ES" sz="2000" dirty="0" err="1"/>
              <a:t>Technology</a:t>
            </a:r>
            <a:r>
              <a:rPr lang="es-ES" sz="2000" dirty="0"/>
              <a:t>, Instituto de Estándares y Tecnología de los Estados Unidos)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Particionar los datos en entrenamiento y evaluación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Preparar los datos (</a:t>
            </a:r>
            <a:r>
              <a:rPr lang="es-ES" sz="2000" dirty="0" err="1"/>
              <a:t>pre-procesamiento</a:t>
            </a:r>
            <a:r>
              <a:rPr lang="es-E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Definir la arquitectura del modelo de aprendizaje profundo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Definir las funciones de optimización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Entrenar (estimar) 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Evaluar el modelo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Realizar predicciones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9D4ED0-8820-9599-E5C6-2D0DD6736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95" y="2495148"/>
            <a:ext cx="5533845" cy="325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62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Neuronas Artificiales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4F765-1A06-DC5F-07BE-59228BF69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" t="5525" r="1811" b="3384"/>
          <a:stretch/>
        </p:blipFill>
        <p:spPr>
          <a:xfrm>
            <a:off x="1434207" y="1690688"/>
            <a:ext cx="9181242" cy="44622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2886A1C-213A-26B7-8AFD-467B7D0B1524}"/>
              </a:ext>
            </a:extLst>
          </p:cNvPr>
          <p:cNvCxnSpPr>
            <a:cxnSpLocks/>
          </p:cNvCxnSpPr>
          <p:nvPr/>
        </p:nvCxnSpPr>
        <p:spPr>
          <a:xfrm flipV="1">
            <a:off x="6831721" y="4025462"/>
            <a:ext cx="0" cy="2028497"/>
          </a:xfrm>
          <a:prstGeom prst="straightConnector1">
            <a:avLst/>
          </a:prstGeom>
          <a:ln w="5715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F3B159-90EB-0DFA-08DD-081990862A80}"/>
              </a:ext>
            </a:extLst>
          </p:cNvPr>
          <p:cNvSpPr txBox="1"/>
          <p:nvPr/>
        </p:nvSpPr>
        <p:spPr>
          <a:xfrm>
            <a:off x="4918845" y="6042655"/>
            <a:ext cx="3836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BO" sz="2800" dirty="0">
                <a:solidFill>
                  <a:srgbClr val="FF00FF"/>
                </a:solidFill>
              </a:rPr>
              <a:t>Función de activación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2F6FC-BECA-1C1A-967D-CA35A8E296BE}"/>
              </a:ext>
            </a:extLst>
          </p:cNvPr>
          <p:cNvSpPr txBox="1"/>
          <p:nvPr/>
        </p:nvSpPr>
        <p:spPr>
          <a:xfrm>
            <a:off x="6689838" y="667407"/>
            <a:ext cx="38362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BO" sz="2800" dirty="0">
                <a:solidFill>
                  <a:srgbClr val="FF00FF"/>
                </a:solidFill>
              </a:rPr>
              <a:t>w: pesos sinápticos </a:t>
            </a:r>
          </a:p>
        </p:txBody>
      </p:sp>
    </p:spTree>
    <p:extLst>
      <p:ext uri="{BB962C8B-B14F-4D97-AF65-F5344CB8AC3E}">
        <p14:creationId xmlns:p14="http://schemas.microsoft.com/office/powerpoint/2010/main" val="3500044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Redes Neuronales (biológicas)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907BC-B3DD-6CB1-59BD-105066D004F5}"/>
              </a:ext>
            </a:extLst>
          </p:cNvPr>
          <p:cNvSpPr txBox="1"/>
          <p:nvPr/>
        </p:nvSpPr>
        <p:spPr>
          <a:xfrm>
            <a:off x="525518" y="1467754"/>
            <a:ext cx="5002923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neuronas se unen a otras neuronas a través de uniones denominadas sinapsis.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el tipo de sinapsis más común no existe un contacto físico entre las neuronas, sino que éstas permanecen separadas por un pequeño vacío de unas 0.2 micras.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neuronas presinápticas envían señales a las neuronas postsinápticas (las que reciben señales). </a:t>
            </a:r>
            <a:endParaRPr lang="es-B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0F020EFF-099D-F647-F5A5-CAD743301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t="5324" r="3566" b="5324"/>
          <a:stretch/>
        </p:blipFill>
        <p:spPr>
          <a:xfrm>
            <a:off x="5704489" y="1690688"/>
            <a:ext cx="6173226" cy="38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3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Redes Neuronales Artificiales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F31BED-EA04-F005-4FE9-F44F64236F74}"/>
              </a:ext>
            </a:extLst>
          </p:cNvPr>
          <p:cNvSpPr txBox="1"/>
          <p:nvPr/>
        </p:nvSpPr>
        <p:spPr>
          <a:xfrm>
            <a:off x="838200" y="1456472"/>
            <a:ext cx="998745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Modelos computacionales que procesan información imitando el funcionamiento de las neuronas biológicas.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Nodos: las redes artificiales están compuestas por nodos o “neuronas” que reciben, transmiten y envían información: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s-ES" sz="2800" b="1" i="0" dirty="0">
                <a:effectLst/>
                <a:latin typeface="Epilogue"/>
              </a:rPr>
              <a:t>Nodos de entrada:</a:t>
            </a:r>
            <a:r>
              <a:rPr lang="es-ES" sz="2800" b="0" i="0" dirty="0">
                <a:effectLst/>
                <a:latin typeface="Epilogue"/>
              </a:rPr>
              <a:t> reciben la información desde el exterior de la red (input).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s-ES" sz="2800" b="1" i="0" dirty="0">
                <a:effectLst/>
                <a:latin typeface="Epilogue"/>
              </a:rPr>
              <a:t>Nodos de salida:</a:t>
            </a:r>
            <a:r>
              <a:rPr lang="es-ES" sz="2800" b="0" i="0" dirty="0">
                <a:effectLst/>
                <a:latin typeface="Epilogue"/>
              </a:rPr>
              <a:t> envían la información hacia el exterior de la red (output).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s-ES" sz="2800" b="1" i="0" dirty="0">
                <a:effectLst/>
                <a:latin typeface="Epilogue"/>
              </a:rPr>
              <a:t>Nodos ocultos:</a:t>
            </a:r>
            <a:r>
              <a:rPr lang="es-ES" sz="2800" b="0" i="0" dirty="0">
                <a:effectLst/>
                <a:latin typeface="Epilogue"/>
              </a:rPr>
              <a:t> transmiten la información entre los nodos de la red. Por lo tanto, se encuentran en el medio de los nodos de entrada y de salida y no tienen contacto con el exterior.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BO" sz="2800" dirty="0"/>
          </a:p>
        </p:txBody>
      </p:sp>
    </p:spTree>
    <p:extLst>
      <p:ext uri="{BB962C8B-B14F-4D97-AF65-F5344CB8AC3E}">
        <p14:creationId xmlns:p14="http://schemas.microsoft.com/office/powerpoint/2010/main" val="76571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768D-9FF1-67D8-184E-D95A6F31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Redes Neuronales Artificiales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0924F-57C3-C9F1-E6ED-38EF86D36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802" y="1531739"/>
            <a:ext cx="8188392" cy="51120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B1306D-786B-C807-FAC7-65159AD0E3DD}"/>
              </a:ext>
            </a:extLst>
          </p:cNvPr>
          <p:cNvSpPr/>
          <p:nvPr/>
        </p:nvSpPr>
        <p:spPr>
          <a:xfrm>
            <a:off x="2782808" y="5326261"/>
            <a:ext cx="1048047" cy="758907"/>
          </a:xfrm>
          <a:prstGeom prst="rect">
            <a:avLst/>
          </a:prstGeom>
          <a:noFill/>
          <a:ln w="285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BEF69C-68C2-4A40-F3AD-48EADF0B2415}"/>
              </a:ext>
            </a:extLst>
          </p:cNvPr>
          <p:cNvSpPr/>
          <p:nvPr/>
        </p:nvSpPr>
        <p:spPr>
          <a:xfrm>
            <a:off x="5158644" y="5705714"/>
            <a:ext cx="1048047" cy="758907"/>
          </a:xfrm>
          <a:prstGeom prst="rect">
            <a:avLst/>
          </a:prstGeom>
          <a:noFill/>
          <a:ln w="28575">
            <a:solidFill>
              <a:srgbClr val="FF0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160960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09CC97-D03B-7857-9DEA-A7F2009BC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8" r="9090" b="14248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AE7AF3-A7CB-9E40-B3CE-58439E371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843534"/>
            <a:ext cx="3438144" cy="1442466"/>
          </a:xfrm>
        </p:spPr>
        <p:txBody>
          <a:bodyPr anchor="b">
            <a:normAutofit/>
          </a:bodyPr>
          <a:lstStyle/>
          <a:p>
            <a:r>
              <a:rPr lang="es-BO" sz="2800" dirty="0">
                <a:solidFill>
                  <a:srgbClr val="C55A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Aprendizaje profundo</a:t>
            </a:r>
            <a:br>
              <a:rPr lang="es-BO" sz="2800" dirty="0">
                <a:solidFill>
                  <a:srgbClr val="C55A1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BO" sz="2800" dirty="0">
                <a:solidFill>
                  <a:srgbClr val="C55A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(Deep </a:t>
            </a:r>
            <a:r>
              <a:rPr lang="es-BO" sz="2800" dirty="0" err="1">
                <a:solidFill>
                  <a:srgbClr val="C55A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BO" sz="2800" dirty="0">
                <a:solidFill>
                  <a:srgbClr val="C55A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369AE8-719C-3472-5B33-222242565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3572257" cy="3749421"/>
          </a:xfrm>
        </p:spPr>
        <p:txBody>
          <a:bodyPr anchor="t">
            <a:normAutofit fontScale="92500" lnSpcReduction="10000"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Rama del aprendizaje automático (machine </a:t>
            </a:r>
            <a:r>
              <a:rPr lang="es-ES" sz="2400" dirty="0" err="1">
                <a:solidFill>
                  <a:schemeClr val="bg1"/>
                </a:solidFill>
              </a:rPr>
              <a:t>learning</a:t>
            </a:r>
            <a:r>
              <a:rPr lang="es-ES" sz="2400" dirty="0">
                <a:solidFill>
                  <a:schemeClr val="bg1"/>
                </a:solidFill>
              </a:rPr>
              <a:t>) que se centra en el uso de algoritmos y modelos computacionales de</a:t>
            </a:r>
            <a:r>
              <a:rPr lang="es-ES" sz="2400" dirty="0">
                <a:solidFill>
                  <a:srgbClr val="FF00FF"/>
                </a:solidFill>
              </a:rPr>
              <a:t> redes neuronales artificiales </a:t>
            </a:r>
            <a:r>
              <a:rPr lang="es-ES" sz="2400" dirty="0">
                <a:solidFill>
                  <a:schemeClr val="bg1"/>
                </a:solidFill>
              </a:rPr>
              <a:t>procesar y </a:t>
            </a:r>
            <a:r>
              <a:rPr lang="es-ES" sz="2400" dirty="0" err="1">
                <a:solidFill>
                  <a:schemeClr val="bg1"/>
                </a:solidFill>
              </a:rPr>
              <a:t>análizar</a:t>
            </a:r>
            <a:r>
              <a:rPr lang="es-ES" sz="2400" dirty="0">
                <a:solidFill>
                  <a:schemeClr val="bg1"/>
                </a:solidFill>
              </a:rPr>
              <a:t> datos. </a:t>
            </a:r>
          </a:p>
          <a:p>
            <a:r>
              <a:rPr lang="es-ES" sz="2400" dirty="0">
                <a:solidFill>
                  <a:schemeClr val="bg1"/>
                </a:solidFill>
              </a:rPr>
              <a:t>“</a:t>
            </a:r>
            <a:r>
              <a:rPr lang="es-ES" sz="2400" dirty="0">
                <a:solidFill>
                  <a:srgbClr val="FF00FF"/>
                </a:solidFill>
              </a:rPr>
              <a:t>Profundo</a:t>
            </a:r>
            <a:r>
              <a:rPr lang="es-ES" sz="2400" dirty="0">
                <a:solidFill>
                  <a:schemeClr val="bg1"/>
                </a:solidFill>
              </a:rPr>
              <a:t>" hace referencia a la </a:t>
            </a:r>
            <a:r>
              <a:rPr lang="es-ES" sz="2400" dirty="0">
                <a:solidFill>
                  <a:srgbClr val="FF00FF"/>
                </a:solidFill>
              </a:rPr>
              <a:t>arquitectura</a:t>
            </a:r>
            <a:r>
              <a:rPr lang="es-ES" sz="2400" dirty="0">
                <a:solidFill>
                  <a:schemeClr val="bg1"/>
                </a:solidFill>
              </a:rPr>
              <a:t> en capas de estas redes, que constan </a:t>
            </a:r>
            <a:r>
              <a:rPr lang="es-ES" sz="2400" dirty="0">
                <a:solidFill>
                  <a:srgbClr val="FF00FF"/>
                </a:solidFill>
              </a:rPr>
              <a:t>de múltiples capas de neuronas interconectadas.</a:t>
            </a:r>
            <a:endParaRPr lang="es-BO" sz="2400" dirty="0">
              <a:solidFill>
                <a:srgbClr val="FF00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D3976A-336A-996D-FA2B-B255CB6FB9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09238" y="2551429"/>
            <a:ext cx="2743190" cy="27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899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6.1.4122"/>
  <p:tag name="SLIDO_PRESENTATION_ID" val="00000000-0000-0000-0000-000000000000"/>
  <p:tag name="SLIDO_EVENT_UUID" val="a1ffbdd1-63a9-4fef-9a4a-09b1e381b39f"/>
  <p:tag name="SLIDO_EVENT_SECTION_UUID" val="9b8d9f9b-6124-4dde-98ff-5d4dd10a68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I5MTE5NTF9"/>
  <p:tag name="SLIDO_TYPE" val="SlidoPoll"/>
  <p:tag name="SLIDO_POLL_UUID" val="7b47cd43-a987-4737-8b54-3b0ef77598da"/>
  <p:tag name="SLIDO_TIMELINE" val="W3sicG9sbFF1ZXN0aW9uVXVpZCI6ImIzNzU0ZTJhLTk2YjUtNDg1Mi1hZmNhLTg1OWQ5Y2E1ODE4OCIsInNob3dSZXN1bHRzIjp0cnVlLCJzaG93Q29ycmVjdEFuc3dlcnMiOmZhbHNlLCJ2b3RpbmdMb2NrZWQiOmZhbHNlfV0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3747</TotalTime>
  <Words>2561</Words>
  <Application>Microsoft Office PowerPoint</Application>
  <PresentationFormat>Widescreen</PresentationFormat>
  <Paragraphs>198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Nova Cond</vt:lpstr>
      <vt:lpstr>Calibri</vt:lpstr>
      <vt:lpstr>Calibri Light</vt:lpstr>
      <vt:lpstr>Courier New</vt:lpstr>
      <vt:lpstr>Epilogue</vt:lpstr>
      <vt:lpstr>Impact</vt:lpstr>
      <vt:lpstr>Office Theme</vt:lpstr>
      <vt:lpstr>Aplicaciones de Inteligencia Artificial en Economía y Finanzas</vt:lpstr>
      <vt:lpstr>Contenido</vt:lpstr>
      <vt:lpstr>Aprendizaje profundo Deep learning</vt:lpstr>
      <vt:lpstr>Neuronas (biológicas)</vt:lpstr>
      <vt:lpstr>Neuronas Artificiales</vt:lpstr>
      <vt:lpstr>Redes Neuronales (biológicas)</vt:lpstr>
      <vt:lpstr>Redes Neuronales Artificiales</vt:lpstr>
      <vt:lpstr>Redes Neuronales Artificiales</vt:lpstr>
      <vt:lpstr>Aprendizaje profundo (Deep learning)</vt:lpstr>
      <vt:lpstr>Línea de tiempo del aprendizaje profundo</vt:lpstr>
      <vt:lpstr>El “cerebro electrónico ”</vt:lpstr>
      <vt:lpstr>El perceptrón  </vt:lpstr>
      <vt:lpstr>Funciones de activación </vt:lpstr>
      <vt:lpstr>El perceptrón multicapa </vt:lpstr>
      <vt:lpstr>Aprendizaje profundo</vt:lpstr>
      <vt:lpstr>Aprendizaje profundo</vt:lpstr>
      <vt:lpstr>Matrices y tensores</vt:lpstr>
      <vt:lpstr>Matrices y tensores</vt:lpstr>
      <vt:lpstr>Librerías y ambientes de computación para el aprendizaje profundo</vt:lpstr>
      <vt:lpstr>Librerías y ambientes de computación para el aprendizaje profundo</vt:lpstr>
      <vt:lpstr>Librerías y ambientes de computación para el aprendizaje profundo</vt:lpstr>
      <vt:lpstr>Librerías y ambientes de computación para el aprendizaje profundo</vt:lpstr>
      <vt:lpstr>Aplicaciones</vt:lpstr>
      <vt:lpstr>Aplicaciones</vt:lpstr>
      <vt:lpstr>Aplicaciones</vt:lpstr>
      <vt:lpstr>Aplicaciones</vt:lpstr>
      <vt:lpstr>Aplicaciones</vt:lpstr>
      <vt:lpstr>Estado del arte en aprendizaje profundo: conferencia de Deep learning en el círculo polar ártico en 2023</vt:lpstr>
      <vt:lpstr>RNA y deep learning no son modelos del cerebro humano</vt:lpstr>
      <vt:lpstr>Visión por computadora</vt:lpstr>
      <vt:lpstr>PowerPoint Presentation</vt:lpstr>
      <vt:lpstr>Sistema visual de los seres humanos</vt:lpstr>
      <vt:lpstr>PowerPoint Presentation</vt:lpstr>
      <vt:lpstr>Sistema visual de los seres humanos</vt:lpstr>
      <vt:lpstr>Sistema visual de la inteligencia artificial</vt:lpstr>
      <vt:lpstr>Redes neuronales convolucionales profundas</vt:lpstr>
      <vt:lpstr>Redes neuronales convolucionales profundas</vt:lpstr>
      <vt:lpstr>Redes neuronales convolucionales profundas</vt:lpstr>
      <vt:lpstr>Redes neuronales convolucionales profundas</vt:lpstr>
      <vt:lpstr>Redes neuronales convolucionales profundas</vt:lpstr>
      <vt:lpstr>Aplicaciones</vt:lpstr>
      <vt:lpstr>Aplicaciones</vt:lpstr>
      <vt:lpstr>Aplicaciones</vt:lpstr>
      <vt:lpstr>Aplicaciones</vt:lpstr>
      <vt:lpstr>Práctica  con redes neuronales profundas en R: reconociendo números manuscritos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Aplicaciones de Inteligencia Artificial en Economía y Finanzas</dc:title>
  <dc:creator>Rolando Gonzales Martinez</dc:creator>
  <cp:lastModifiedBy>Rolando Gonzales Martinez</cp:lastModifiedBy>
  <cp:revision>141</cp:revision>
  <dcterms:created xsi:type="dcterms:W3CDTF">2023-07-16T11:55:00Z</dcterms:created>
  <dcterms:modified xsi:type="dcterms:W3CDTF">2023-08-24T22:02:21Z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1.6.1.4122</vt:lpwstr>
  </property>
</Properties>
</file>